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7" r:id="rId2"/>
    <p:sldId id="308" r:id="rId3"/>
    <p:sldId id="336" r:id="rId4"/>
    <p:sldId id="311" r:id="rId5"/>
    <p:sldId id="301" r:id="rId6"/>
    <p:sldId id="312" r:id="rId7"/>
    <p:sldId id="302" r:id="rId8"/>
    <p:sldId id="313" r:id="rId9"/>
    <p:sldId id="261" r:id="rId10"/>
    <p:sldId id="266" r:id="rId11"/>
    <p:sldId id="257" r:id="rId12"/>
    <p:sldId id="258" r:id="rId13"/>
    <p:sldId id="259" r:id="rId14"/>
    <p:sldId id="260" r:id="rId15"/>
    <p:sldId id="263" r:id="rId16"/>
    <p:sldId id="264" r:id="rId17"/>
    <p:sldId id="265" r:id="rId18"/>
    <p:sldId id="314" r:id="rId19"/>
    <p:sldId id="315" r:id="rId20"/>
    <p:sldId id="316" r:id="rId21"/>
    <p:sldId id="317" r:id="rId22"/>
    <p:sldId id="318" r:id="rId23"/>
    <p:sldId id="262" r:id="rId24"/>
    <p:sldId id="319" r:id="rId25"/>
    <p:sldId id="256" r:id="rId26"/>
    <p:sldId id="320" r:id="rId27"/>
    <p:sldId id="321" r:id="rId28"/>
    <p:sldId id="322" r:id="rId29"/>
    <p:sldId id="323" r:id="rId30"/>
    <p:sldId id="324" r:id="rId31"/>
    <p:sldId id="325" r:id="rId32"/>
    <p:sldId id="326" r:id="rId33"/>
    <p:sldId id="327" r:id="rId34"/>
    <p:sldId id="328" r:id="rId35"/>
    <p:sldId id="335" r:id="rId36"/>
    <p:sldId id="329" r:id="rId37"/>
    <p:sldId id="330" r:id="rId38"/>
    <p:sldId id="331" r:id="rId39"/>
    <p:sldId id="332" r:id="rId40"/>
    <p:sldId id="333" r:id="rId41"/>
    <p:sldId id="268" r:id="rId42"/>
    <p:sldId id="334" r:id="rId43"/>
    <p:sldId id="337" r:id="rId44"/>
    <p:sldId id="338" r:id="rId45"/>
    <p:sldId id="339" r:id="rId46"/>
    <p:sldId id="341" r:id="rId47"/>
    <p:sldId id="340" r:id="rId48"/>
    <p:sldId id="343" r:id="rId49"/>
    <p:sldId id="34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E87454-2D57-454E-B3E5-E9ADEEA3CF2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BA901FE-C1E2-4F51-9406-CF30C9558C9E}">
      <dgm:prSet/>
      <dgm:spPr/>
      <dgm:t>
        <a:bodyPr/>
        <a:lstStyle/>
        <a:p>
          <a:r>
            <a:rPr lang="en-US" dirty="0">
              <a:latin typeface="Times New Roman" panose="02020603050405020304" pitchFamily="18" charset="0"/>
              <a:cs typeface="Times New Roman" panose="02020603050405020304" pitchFamily="18" charset="0"/>
            </a:rPr>
            <a:t>Allow users to remotely open and close the door using a mobile application.</a:t>
          </a:r>
        </a:p>
      </dgm:t>
    </dgm:pt>
    <dgm:pt modelId="{E75FCAB7-2228-4852-9731-729EFB9427EA}" type="parTrans" cxnId="{0D58A272-9222-465A-B561-4644667FC0F8}">
      <dgm:prSet/>
      <dgm:spPr/>
      <dgm:t>
        <a:bodyPr/>
        <a:lstStyle/>
        <a:p>
          <a:endParaRPr lang="en-US"/>
        </a:p>
      </dgm:t>
    </dgm:pt>
    <dgm:pt modelId="{86256218-BE37-429C-918B-F8B1E59393D3}" type="sibTrans" cxnId="{0D58A272-9222-465A-B561-4644667FC0F8}">
      <dgm:prSet/>
      <dgm:spPr/>
      <dgm:t>
        <a:bodyPr/>
        <a:lstStyle/>
        <a:p>
          <a:endParaRPr lang="en-US"/>
        </a:p>
      </dgm:t>
    </dgm:pt>
    <dgm:pt modelId="{E4AF808C-2F14-47AA-9821-089BEC0DFC9D}">
      <dgm:prSet/>
      <dgm:spPr/>
      <dgm:t>
        <a:bodyPr/>
        <a:lstStyle/>
        <a:p>
          <a:r>
            <a:rPr lang="en-US" dirty="0">
              <a:latin typeface="Times New Roman" panose="02020603050405020304" pitchFamily="18" charset="0"/>
              <a:cs typeface="Times New Roman" panose="02020603050405020304" pitchFamily="18" charset="0"/>
            </a:rPr>
            <a:t>Enhance convenience and security in the smart home system.</a:t>
          </a:r>
        </a:p>
      </dgm:t>
    </dgm:pt>
    <dgm:pt modelId="{DA18CBC8-1097-4AB5-A3B5-8CBB3546D6A8}" type="parTrans" cxnId="{04920D8A-59DD-41C1-807E-FAD972D6DF14}">
      <dgm:prSet/>
      <dgm:spPr/>
      <dgm:t>
        <a:bodyPr/>
        <a:lstStyle/>
        <a:p>
          <a:endParaRPr lang="en-US"/>
        </a:p>
      </dgm:t>
    </dgm:pt>
    <dgm:pt modelId="{C5F6CF32-07C6-44D9-8E0F-023F07D94587}" type="sibTrans" cxnId="{04920D8A-59DD-41C1-807E-FAD972D6DF14}">
      <dgm:prSet/>
      <dgm:spPr/>
      <dgm:t>
        <a:bodyPr/>
        <a:lstStyle/>
        <a:p>
          <a:endParaRPr lang="en-US"/>
        </a:p>
      </dgm:t>
    </dgm:pt>
    <dgm:pt modelId="{F328C8AF-6680-4F00-8AD3-432954028551}" type="pres">
      <dgm:prSet presAssocID="{9DE87454-2D57-454E-B3E5-E9ADEEA3CF28}" presName="hierChild1" presStyleCnt="0">
        <dgm:presLayoutVars>
          <dgm:chPref val="1"/>
          <dgm:dir/>
          <dgm:animOne val="branch"/>
          <dgm:animLvl val="lvl"/>
          <dgm:resizeHandles/>
        </dgm:presLayoutVars>
      </dgm:prSet>
      <dgm:spPr/>
    </dgm:pt>
    <dgm:pt modelId="{24456FAD-A20D-49C3-970E-8B53F6AECDF8}" type="pres">
      <dgm:prSet presAssocID="{6BA901FE-C1E2-4F51-9406-CF30C9558C9E}" presName="hierRoot1" presStyleCnt="0"/>
      <dgm:spPr/>
    </dgm:pt>
    <dgm:pt modelId="{9DA336E1-E040-4506-A9AB-FD6445DC892D}" type="pres">
      <dgm:prSet presAssocID="{6BA901FE-C1E2-4F51-9406-CF30C9558C9E}" presName="composite" presStyleCnt="0"/>
      <dgm:spPr/>
    </dgm:pt>
    <dgm:pt modelId="{BA3AA2F1-7454-4A1A-A6BD-7EC021997130}" type="pres">
      <dgm:prSet presAssocID="{6BA901FE-C1E2-4F51-9406-CF30C9558C9E}" presName="background" presStyleLbl="node0" presStyleIdx="0" presStyleCnt="2"/>
      <dgm:spPr/>
    </dgm:pt>
    <dgm:pt modelId="{AE87627F-0589-4B1C-9F45-563C6BDAE183}" type="pres">
      <dgm:prSet presAssocID="{6BA901FE-C1E2-4F51-9406-CF30C9558C9E}" presName="text" presStyleLbl="fgAcc0" presStyleIdx="0" presStyleCnt="2">
        <dgm:presLayoutVars>
          <dgm:chPref val="3"/>
        </dgm:presLayoutVars>
      </dgm:prSet>
      <dgm:spPr/>
    </dgm:pt>
    <dgm:pt modelId="{43AB918D-1BB6-4053-A3A8-1998C744A295}" type="pres">
      <dgm:prSet presAssocID="{6BA901FE-C1E2-4F51-9406-CF30C9558C9E}" presName="hierChild2" presStyleCnt="0"/>
      <dgm:spPr/>
    </dgm:pt>
    <dgm:pt modelId="{815E54E2-3BC8-4934-9B99-4511FAF43BEA}" type="pres">
      <dgm:prSet presAssocID="{E4AF808C-2F14-47AA-9821-089BEC0DFC9D}" presName="hierRoot1" presStyleCnt="0"/>
      <dgm:spPr/>
    </dgm:pt>
    <dgm:pt modelId="{DB7E3297-4DA0-4CE7-BA0F-CFDD7E52F1DF}" type="pres">
      <dgm:prSet presAssocID="{E4AF808C-2F14-47AA-9821-089BEC0DFC9D}" presName="composite" presStyleCnt="0"/>
      <dgm:spPr/>
    </dgm:pt>
    <dgm:pt modelId="{582CC700-2267-4338-AB92-A3A18FD92780}" type="pres">
      <dgm:prSet presAssocID="{E4AF808C-2F14-47AA-9821-089BEC0DFC9D}" presName="background" presStyleLbl="node0" presStyleIdx="1" presStyleCnt="2"/>
      <dgm:spPr/>
    </dgm:pt>
    <dgm:pt modelId="{309C6A73-097A-42C5-90C0-C0E50904CB20}" type="pres">
      <dgm:prSet presAssocID="{E4AF808C-2F14-47AA-9821-089BEC0DFC9D}" presName="text" presStyleLbl="fgAcc0" presStyleIdx="1" presStyleCnt="2">
        <dgm:presLayoutVars>
          <dgm:chPref val="3"/>
        </dgm:presLayoutVars>
      </dgm:prSet>
      <dgm:spPr/>
    </dgm:pt>
    <dgm:pt modelId="{4AFA10CB-A859-41EE-AB24-CC8B2825208B}" type="pres">
      <dgm:prSet presAssocID="{E4AF808C-2F14-47AA-9821-089BEC0DFC9D}" presName="hierChild2" presStyleCnt="0"/>
      <dgm:spPr/>
    </dgm:pt>
  </dgm:ptLst>
  <dgm:cxnLst>
    <dgm:cxn modelId="{AE65C96B-B2A6-49CA-8634-A33730A6A0D3}" type="presOf" srcId="{E4AF808C-2F14-47AA-9821-089BEC0DFC9D}" destId="{309C6A73-097A-42C5-90C0-C0E50904CB20}" srcOrd="0" destOrd="0" presId="urn:microsoft.com/office/officeart/2005/8/layout/hierarchy1"/>
    <dgm:cxn modelId="{0D58A272-9222-465A-B561-4644667FC0F8}" srcId="{9DE87454-2D57-454E-B3E5-E9ADEEA3CF28}" destId="{6BA901FE-C1E2-4F51-9406-CF30C9558C9E}" srcOrd="0" destOrd="0" parTransId="{E75FCAB7-2228-4852-9731-729EFB9427EA}" sibTransId="{86256218-BE37-429C-918B-F8B1E59393D3}"/>
    <dgm:cxn modelId="{04920D8A-59DD-41C1-807E-FAD972D6DF14}" srcId="{9DE87454-2D57-454E-B3E5-E9ADEEA3CF28}" destId="{E4AF808C-2F14-47AA-9821-089BEC0DFC9D}" srcOrd="1" destOrd="0" parTransId="{DA18CBC8-1097-4AB5-A3B5-8CBB3546D6A8}" sibTransId="{C5F6CF32-07C6-44D9-8E0F-023F07D94587}"/>
    <dgm:cxn modelId="{11F7EA9C-B584-45B9-A5A7-8AC6154B435A}" type="presOf" srcId="{9DE87454-2D57-454E-B3E5-E9ADEEA3CF28}" destId="{F328C8AF-6680-4F00-8AD3-432954028551}" srcOrd="0" destOrd="0" presId="urn:microsoft.com/office/officeart/2005/8/layout/hierarchy1"/>
    <dgm:cxn modelId="{B23F67F3-AB7A-407C-884C-6C019686C41A}" type="presOf" srcId="{6BA901FE-C1E2-4F51-9406-CF30C9558C9E}" destId="{AE87627F-0589-4B1C-9F45-563C6BDAE183}" srcOrd="0" destOrd="0" presId="urn:microsoft.com/office/officeart/2005/8/layout/hierarchy1"/>
    <dgm:cxn modelId="{63A54B71-2FCC-4A02-AB1F-14C8EAC3384F}" type="presParOf" srcId="{F328C8AF-6680-4F00-8AD3-432954028551}" destId="{24456FAD-A20D-49C3-970E-8B53F6AECDF8}" srcOrd="0" destOrd="0" presId="urn:microsoft.com/office/officeart/2005/8/layout/hierarchy1"/>
    <dgm:cxn modelId="{1589FEB8-2E59-422A-8928-0965A81F6B39}" type="presParOf" srcId="{24456FAD-A20D-49C3-970E-8B53F6AECDF8}" destId="{9DA336E1-E040-4506-A9AB-FD6445DC892D}" srcOrd="0" destOrd="0" presId="urn:microsoft.com/office/officeart/2005/8/layout/hierarchy1"/>
    <dgm:cxn modelId="{C9286F52-3974-4B32-9849-45EAD69A6A7E}" type="presParOf" srcId="{9DA336E1-E040-4506-A9AB-FD6445DC892D}" destId="{BA3AA2F1-7454-4A1A-A6BD-7EC021997130}" srcOrd="0" destOrd="0" presId="urn:microsoft.com/office/officeart/2005/8/layout/hierarchy1"/>
    <dgm:cxn modelId="{6D3720AF-1332-490C-A714-6AF2460F7E00}" type="presParOf" srcId="{9DA336E1-E040-4506-A9AB-FD6445DC892D}" destId="{AE87627F-0589-4B1C-9F45-563C6BDAE183}" srcOrd="1" destOrd="0" presId="urn:microsoft.com/office/officeart/2005/8/layout/hierarchy1"/>
    <dgm:cxn modelId="{5E727B53-51E2-4B88-92F9-500054F58F2A}" type="presParOf" srcId="{24456FAD-A20D-49C3-970E-8B53F6AECDF8}" destId="{43AB918D-1BB6-4053-A3A8-1998C744A295}" srcOrd="1" destOrd="0" presId="urn:microsoft.com/office/officeart/2005/8/layout/hierarchy1"/>
    <dgm:cxn modelId="{A36442D5-C147-491F-AAE9-7AFFAF32D237}" type="presParOf" srcId="{F328C8AF-6680-4F00-8AD3-432954028551}" destId="{815E54E2-3BC8-4934-9B99-4511FAF43BEA}" srcOrd="1" destOrd="0" presId="urn:microsoft.com/office/officeart/2005/8/layout/hierarchy1"/>
    <dgm:cxn modelId="{5A584265-C8DC-4620-9EF3-6C5F31BD934E}" type="presParOf" srcId="{815E54E2-3BC8-4934-9B99-4511FAF43BEA}" destId="{DB7E3297-4DA0-4CE7-BA0F-CFDD7E52F1DF}" srcOrd="0" destOrd="0" presId="urn:microsoft.com/office/officeart/2005/8/layout/hierarchy1"/>
    <dgm:cxn modelId="{B448C377-6491-4EE1-9C4B-43E3D8D6469F}" type="presParOf" srcId="{DB7E3297-4DA0-4CE7-BA0F-CFDD7E52F1DF}" destId="{582CC700-2267-4338-AB92-A3A18FD92780}" srcOrd="0" destOrd="0" presId="urn:microsoft.com/office/officeart/2005/8/layout/hierarchy1"/>
    <dgm:cxn modelId="{C474BA69-63BF-4A7C-BE68-ED5711CC2D82}" type="presParOf" srcId="{DB7E3297-4DA0-4CE7-BA0F-CFDD7E52F1DF}" destId="{309C6A73-097A-42C5-90C0-C0E50904CB20}" srcOrd="1" destOrd="0" presId="urn:microsoft.com/office/officeart/2005/8/layout/hierarchy1"/>
    <dgm:cxn modelId="{90EDCC9B-C043-466D-9BAF-68E18465F1D4}" type="presParOf" srcId="{815E54E2-3BC8-4934-9B99-4511FAF43BEA}" destId="{4AFA10CB-A859-41EE-AB24-CC8B282520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AA2F1-7454-4A1A-A6BD-7EC021997130}">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7627F-0589-4B1C-9F45-563C6BDAE183}">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Allow users to remotely open and close the door using a mobile application.</a:t>
          </a:r>
        </a:p>
      </dsp:txBody>
      <dsp:txXfrm>
        <a:off x="696297" y="538547"/>
        <a:ext cx="4171627" cy="2590157"/>
      </dsp:txXfrm>
    </dsp:sp>
    <dsp:sp modelId="{582CC700-2267-4338-AB92-A3A18FD92780}">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C6A73-097A-42C5-90C0-C0E50904CB2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Enhance convenience and security in the smart home system.</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20:42:59.7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574 2904,'-4'4,"-1"-1,0 0,0 0,0 0,0 0,-1-1,1 0,-1 0,1 0,-1-1,0 0,-8 1,-78 2,68-4,-61-2,-62 3,144 0,0-1,0 1,0-1,0 1,0 0,0 0,0 1,0-1,0 1,1-1,-1 1,1 0,-1 0,1 0,-1 0,1 1,0-1,0 0,-2 5,3-6,1 0,-1 1,1-1,-1 1,1-1,-1 1,1-1,0 1,0-1,0 1,0-1,0 1,0-1,0 1,1-1,-1 1,0-1,1 1,-1-1,1 1,0-1,-1 0,1 1,0-1,0 0,0 0,0 0,0 1,0-1,0 0,0 0,1-1,-1 1,0 0,0 0,1 0,-1-1,1 1,-1-1,3 1,4 3,0-1,1 0,-1-1,0 0,1 0,-1-1,1 0,-1-1,1 0,0 0,-1 0,1-1,-1-1,1 0,-1 0,0 0,0-1,0 0,0-1,0 1,-1-2,1 1,-1-1,0 0,0-1,-1 1,0-1,0-1,0 1,7-13,22-31,-2-1,-2-2,-3-1,40-110,-67 159,1 0,-1 0,0 0,0 0,0 0,-1 0,0 0,0 0,0 0,-1 0,1 0,-1 0,0 0,-1 0,1 0,-1 0,0 0,0 1,-1-1,1 1,-6-7,2 5,0 1,0 0,0 0,-1 1,1 0,-1 0,0 0,0 1,-1 0,1 1,0-1,-1 1,-11-1,-228-21,140 17,105 7,-1 0,0-1,0 1,0 0,1-1,-1 0,0 0,0 0,1 0,-1 0,1 0,-1-1,1 1,0-1,-3-2,4 3,0-1,1 1,-1 0,1 0,0-1,-1 1,1 0,0-1,0 1,-1 0,1-1,0 1,0-1,1 1,-1 0,0-1,0 1,1 0,-1-1,1 1,-1 0,1 0,-1-1,1 1,0 0,0 0,-1 0,1 0,0 0,0 0,0 0,2-1,8-10,1 1,0 1,1 0,0 1,27-15,80-31,-83 39,292-143,-320 154,-1-1,0 0,0-1,-1 0,0 0,0 0,-1-1,1 0,-2 0,8-14,-11 18,0 1,0-1,0 1,-1-1,0 0,0 1,0-1,0 0,0 0,-1 0,1 0,-1 0,0 0,-1 0,1 0,-1 1,1-1,-1 0,0 0,-1 0,1 1,-1-1,1 1,-1-1,0 1,0-1,-1 1,1 0,-5-4,-21-15,-2 1,0 2,-1 1,-1 2,-1 0,-41-12,-67-33,51 23,63 28,1-1,-45-26,63 32,0-1,1 0,0 0,0 0,0-1,1 0,0 0,0-1,1 0,0 0,0 0,-5-14,9 19,0 0,0 0,0 0,0 0,1-1,-1 1,1 0,0 0,0 0,0-1,1 1,-1 0,1 0,-1 0,1 0,0 0,0 0,2-4,1 2,-1 0,0 0,1 0,0 0,0 1,1 0,-1-1,11-6,-2 3,0 1,0 0,1 0,0 2,0-1,0 2,16-4,139-10,-126 10,-18 4,0-1,0-1,42-16,-59 18,0 0,0-1,0 0,-1 0,1-1,-1 0,0 0,-1-1,0 0,0 0,0 0,-1-1,0 0,5-9,-6 9,0 0,-1 0,0 0,0 0,-1-1,0 1,0-1,-1 1,0-1,-1 0,0 1,-2-16,1 19,0 0,-1 0,0 0,0 0,0 0,0 0,-1 0,0 1,0 0,0-1,-1 1,1 0,-1 1,0-1,0 0,0 1,-1 0,1 0,-1 1,0-1,-9-3,-25-8,-64-15,-22-7,110 30,0-1,1 0,0-1,0 0,1-1,-16-14,20 15,2 0,-1 0,1-1,0 0,1 0,0-1,1 0,0 0,0 0,1 0,0-1,1 0,0 0,-2-21,4 26,1 0,0 0,0 0,1 0,0 0,-1 1,2-1,-1 0,1 1,0-1,0 1,1-1,-1 1,1 0,0 0,1 0,-1 0,1 1,0-1,0 1,0 0,1 0,-1 1,1-1,0 1,0 0,0 1,1-1,9-3,4 1,-1 2,0-1,1 2,-1 1,1 0,34 4,49-3,-93-1,1 0,-1-1,0 0,1-1,-1 0,0 0,-1-1,12-6,-13 5,-1 0,0 0,-1-1,1 0,-1 0,0 0,-1-1,1 0,-1 0,-1 0,1 0,-1-1,-1 1,1-1,-1 0,0 0,-1 1,0-1,0-14,0 17,-1-1,0 1,0-1,0 0,-1 1,0-1,0 0,0 1,-1-1,1 1,-1 0,-1 0,1 0,-1 0,0 0,0 0,0 0,-1 1,1 0,-1 0,0 0,-1 0,1 0,-1 1,1 0,-1 0,0 0,-5-2,-28-5,0 2,0 1,-1 3,-60-1,-60-7,149 10,1 0,-1 0,1-1,-1 0,-8-4,-5-6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20:43:03.7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1,'0'4,"0"1,0 0,0 0,1 0,0 0,-1 0,2-1,-1 1,1 0,-1-1,4 5,-3-6,1 1,0-1,0-1,0 1,0 0,0-1,0 0,1 1,-1-1,1 0,0-1,0 1,5 1,3 2,0 1,0 1,-1-1,0 2,-1 0,14 12,-15-12,0 0,1 0,-1-1,2-1,-1 1,1-2,0 1,14 4,-7-7,0 0,0-1,24 0,-32-2,0 0,0 0,0 1,1 0,-1 1,-1 0,1 0,0 1,0 0,-1 1,0 0,0 1,0 0,9 6,-6-1,-1 0,-1 1,1 0,-2 1,15 22,-20-28,-1 0,0 1,0-1,0 1,-1 0,0 0,0 0,-1 0,0 0,0 0,-1 0,1 0,-2 0,0 11,-56 222,44-182,6-31,1-1,2 1,-2 33,6-41,-1-4,1 0,1 0,2 17,-2-27,1 0,-1 0,1 0,0 0,0 0,0 0,1 0,0-1,0 0,0 1,1-1,5 6,1 0,-1 0,0 1,-1 0,0 0,-1 1,0 0,-1 0,5 14,-10-22,1 0,-1 0,0 0,0 1,-1-1,1 0,-1 1,0-1,0 0,-1 1,1-1,-3 7,2-8,0 0,0 0,-1-1,1 1,-1-1,0 0,0 1,0-1,0 0,0 0,0 0,-1 0,1-1,-1 1,1-1,-1 1,0-1,1 0,-1 0,-5 1,-13 3,0-1,-1-1,1-1,-39-2,32 0,0 1,-35 5,-35 10,70-14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20:43:05.1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2,'0'2,"0"1,1 0,-1 0,1 0,0-1,0 1,0 0,0-1,0 1,1 0,-1-1,1 0,-1 1,1-1,0 0,0 0,0 0,0 0,1 0,-1-1,0 1,1-1,-1 1,1-1,0 0,-1 0,1 0,0 0,0 0,-1-1,6 1,12 2,0-1,0-1,31-1,-26-1,3 0,0-2,0-2,0 0,42-15,-36 10,0 1,38-4,-44 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21:18:40.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3,'207'-2,"227"5,-263 12,64 3,185-19,-393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D9885-3C93-427C-98A3-31A4B2002F59}"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85BE-BA52-4CB3-A825-709B956D187B}" type="slidenum">
              <a:rPr lang="en-US" smtClean="0"/>
              <a:t>‹#›</a:t>
            </a:fld>
            <a:endParaRPr lang="en-US"/>
          </a:p>
        </p:txBody>
      </p:sp>
    </p:spTree>
    <p:extLst>
      <p:ext uri="{BB962C8B-B14F-4D97-AF65-F5344CB8AC3E}">
        <p14:creationId xmlns:p14="http://schemas.microsoft.com/office/powerpoint/2010/main" val="47610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A385BE-BA52-4CB3-A825-709B956D187B}" type="slidenum">
              <a:rPr lang="en-US" smtClean="0"/>
              <a:t>1</a:t>
            </a:fld>
            <a:endParaRPr lang="en-US"/>
          </a:p>
        </p:txBody>
      </p:sp>
    </p:spTree>
    <p:extLst>
      <p:ext uri="{BB962C8B-B14F-4D97-AF65-F5344CB8AC3E}">
        <p14:creationId xmlns:p14="http://schemas.microsoft.com/office/powerpoint/2010/main" val="124887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359B0-1C08-4458-A6AC-F9DA9709F67D}" type="slidenum">
              <a:rPr lang="en-US" smtClean="0"/>
              <a:t>25</a:t>
            </a:fld>
            <a:endParaRPr lang="en-US"/>
          </a:p>
        </p:txBody>
      </p:sp>
    </p:spTree>
    <p:extLst>
      <p:ext uri="{BB962C8B-B14F-4D97-AF65-F5344CB8AC3E}">
        <p14:creationId xmlns:p14="http://schemas.microsoft.com/office/powerpoint/2010/main" val="310599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359B0-1C08-4458-A6AC-F9DA9709F67D}" type="slidenum">
              <a:rPr lang="en-US" smtClean="0"/>
              <a:t>27</a:t>
            </a:fld>
            <a:endParaRPr lang="en-US"/>
          </a:p>
        </p:txBody>
      </p:sp>
    </p:spTree>
    <p:extLst>
      <p:ext uri="{BB962C8B-B14F-4D97-AF65-F5344CB8AC3E}">
        <p14:creationId xmlns:p14="http://schemas.microsoft.com/office/powerpoint/2010/main" val="1378129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359B0-1C08-4458-A6AC-F9DA9709F67D}" type="slidenum">
              <a:rPr lang="en-US" smtClean="0"/>
              <a:t>28</a:t>
            </a:fld>
            <a:endParaRPr lang="en-US"/>
          </a:p>
        </p:txBody>
      </p:sp>
    </p:spTree>
    <p:extLst>
      <p:ext uri="{BB962C8B-B14F-4D97-AF65-F5344CB8AC3E}">
        <p14:creationId xmlns:p14="http://schemas.microsoft.com/office/powerpoint/2010/main" val="2534880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2359B0-1C08-4458-A6AC-F9DA9709F67D}" type="slidenum">
              <a:rPr lang="en-US" smtClean="0"/>
              <a:t>30</a:t>
            </a:fld>
            <a:endParaRPr lang="en-US"/>
          </a:p>
        </p:txBody>
      </p:sp>
    </p:spTree>
    <p:extLst>
      <p:ext uri="{BB962C8B-B14F-4D97-AF65-F5344CB8AC3E}">
        <p14:creationId xmlns:p14="http://schemas.microsoft.com/office/powerpoint/2010/main" val="295662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2359B0-1C08-4458-A6AC-F9DA9709F67D}" type="slidenum">
              <a:rPr lang="en-US" smtClean="0"/>
              <a:t>31</a:t>
            </a:fld>
            <a:endParaRPr lang="en-US"/>
          </a:p>
        </p:txBody>
      </p:sp>
    </p:spTree>
    <p:extLst>
      <p:ext uri="{BB962C8B-B14F-4D97-AF65-F5344CB8AC3E}">
        <p14:creationId xmlns:p14="http://schemas.microsoft.com/office/powerpoint/2010/main" val="117695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A385BE-BA52-4CB3-A825-709B956D187B}" type="slidenum">
              <a:rPr lang="en-US" smtClean="0"/>
              <a:t>47</a:t>
            </a:fld>
            <a:endParaRPr lang="en-US"/>
          </a:p>
        </p:txBody>
      </p:sp>
    </p:spTree>
    <p:extLst>
      <p:ext uri="{BB962C8B-B14F-4D97-AF65-F5344CB8AC3E}">
        <p14:creationId xmlns:p14="http://schemas.microsoft.com/office/powerpoint/2010/main" val="231707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27C-74A3-DAD1-E2A7-2F4CBDA09C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FC31BD-00E7-2657-C4DF-40C67C873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F3BD07-A528-F2BA-FBCB-8E9C46179E4C}"/>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1B185E09-D930-008A-1F5F-646106182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6E145-FD42-166E-65D1-9580B1ECB16E}"/>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228109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FFD2-0073-8F9A-BC9B-24187B5EE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BDF4B-86C9-C7D5-2192-5DBC7E8E6F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B8C3A-096C-B284-6606-42EF21853849}"/>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D767E5BA-EDF3-69E6-3D5F-994D328A5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5C0AD-3E8D-059C-5683-16CC816BFF43}"/>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290012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DD43CE-A129-2D12-2587-0976DAA059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F7CB32-42FD-D59B-AB9E-52EA3A8EE0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60AC5-AEF0-B18E-5FC2-5F8F45EE1197}"/>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B9C2BF0B-B75C-53A4-C15C-34B19A4DA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B15F6-8997-A472-1AF4-54EB868E7578}"/>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22793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055"/>
        <p:cNvGrpSpPr/>
        <p:nvPr/>
      </p:nvGrpSpPr>
      <p:grpSpPr>
        <a:xfrm>
          <a:off x="0" y="0"/>
          <a:ext cx="0" cy="0"/>
          <a:chOff x="0" y="0"/>
          <a:chExt cx="0" cy="0"/>
        </a:xfrm>
      </p:grpSpPr>
      <p:grpSp>
        <p:nvGrpSpPr>
          <p:cNvPr id="4056" name="Google Shape;4056;p28"/>
          <p:cNvGrpSpPr/>
          <p:nvPr/>
        </p:nvGrpSpPr>
        <p:grpSpPr>
          <a:xfrm>
            <a:off x="9554055" y="68704"/>
            <a:ext cx="2637637" cy="6392395"/>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32" name="Google Shape;4132;p28"/>
          <p:cNvGrpSpPr/>
          <p:nvPr/>
        </p:nvGrpSpPr>
        <p:grpSpPr>
          <a:xfrm flipH="1">
            <a:off x="355" y="68704"/>
            <a:ext cx="2637637" cy="6392395"/>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08" name="Google Shape;4208;p28"/>
          <p:cNvSpPr/>
          <p:nvPr/>
        </p:nvSpPr>
        <p:spPr>
          <a:xfrm>
            <a:off x="0" y="6461100"/>
            <a:ext cx="12192000" cy="39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8442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483"/>
        <p:cNvGrpSpPr/>
        <p:nvPr/>
      </p:nvGrpSpPr>
      <p:grpSpPr>
        <a:xfrm>
          <a:off x="0" y="0"/>
          <a:ext cx="0" cy="0"/>
          <a:chOff x="0" y="0"/>
          <a:chExt cx="0" cy="0"/>
        </a:xfrm>
      </p:grpSpPr>
      <p:grpSp>
        <p:nvGrpSpPr>
          <p:cNvPr id="2484" name="Google Shape;2484;p20"/>
          <p:cNvGrpSpPr/>
          <p:nvPr/>
        </p:nvGrpSpPr>
        <p:grpSpPr>
          <a:xfrm>
            <a:off x="5" y="22"/>
            <a:ext cx="1836603" cy="3197385"/>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22" name="Google Shape;2522;p20"/>
          <p:cNvGrpSpPr/>
          <p:nvPr/>
        </p:nvGrpSpPr>
        <p:grpSpPr>
          <a:xfrm flipH="1">
            <a:off x="10355605" y="22"/>
            <a:ext cx="1836603" cy="3197385"/>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60" name="Google Shape;2560;p20"/>
          <p:cNvGrpSpPr/>
          <p:nvPr/>
        </p:nvGrpSpPr>
        <p:grpSpPr>
          <a:xfrm>
            <a:off x="42" y="5698860"/>
            <a:ext cx="4470993" cy="1159211"/>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1" name="Google Shape;2621;p20"/>
          <p:cNvGrpSpPr/>
          <p:nvPr/>
        </p:nvGrpSpPr>
        <p:grpSpPr>
          <a:xfrm flipH="1">
            <a:off x="7721209" y="5698860"/>
            <a:ext cx="4470993" cy="1159211"/>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82" name="Google Shape;26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1125800" y="3496367"/>
            <a:ext cx="3149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4" name="Google Shape;2684;p20"/>
          <p:cNvSpPr txBox="1">
            <a:spLocks noGrp="1"/>
          </p:cNvSpPr>
          <p:nvPr>
            <p:ph type="subTitle" idx="1"/>
          </p:nvPr>
        </p:nvSpPr>
        <p:spPr>
          <a:xfrm>
            <a:off x="1125733" y="3929867"/>
            <a:ext cx="31492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133"/>
              </a:spcBef>
              <a:spcAft>
                <a:spcPts val="0"/>
              </a:spcAft>
              <a:buSzPts val="1600"/>
              <a:buNone/>
              <a:defRPr/>
            </a:lvl3pPr>
            <a:lvl4pPr lvl="3" algn="ctr" rtl="0">
              <a:lnSpc>
                <a:spcPct val="100000"/>
              </a:lnSpc>
              <a:spcBef>
                <a:spcPts val="2133"/>
              </a:spcBef>
              <a:spcAft>
                <a:spcPts val="0"/>
              </a:spcAft>
              <a:buSzPts val="1600"/>
              <a:buNone/>
              <a:defRPr/>
            </a:lvl4pPr>
            <a:lvl5pPr lvl="4" algn="ctr" rtl="0">
              <a:lnSpc>
                <a:spcPct val="100000"/>
              </a:lnSpc>
              <a:spcBef>
                <a:spcPts val="2133"/>
              </a:spcBef>
              <a:spcAft>
                <a:spcPts val="0"/>
              </a:spcAft>
              <a:buSzPts val="1600"/>
              <a:buNone/>
              <a:defRPr/>
            </a:lvl5pPr>
            <a:lvl6pPr lvl="5" algn="ctr" rtl="0">
              <a:lnSpc>
                <a:spcPct val="100000"/>
              </a:lnSpc>
              <a:spcBef>
                <a:spcPts val="2133"/>
              </a:spcBef>
              <a:spcAft>
                <a:spcPts val="0"/>
              </a:spcAft>
              <a:buSzPts val="1600"/>
              <a:buNone/>
              <a:defRPr/>
            </a:lvl6pPr>
            <a:lvl7pPr lvl="6" algn="ctr" rtl="0">
              <a:lnSpc>
                <a:spcPct val="100000"/>
              </a:lnSpc>
              <a:spcBef>
                <a:spcPts val="2133"/>
              </a:spcBef>
              <a:spcAft>
                <a:spcPts val="0"/>
              </a:spcAft>
              <a:buSzPts val="1600"/>
              <a:buNone/>
              <a:defRPr/>
            </a:lvl7pPr>
            <a:lvl8pPr lvl="7" algn="ctr" rtl="0">
              <a:lnSpc>
                <a:spcPct val="100000"/>
              </a:lnSpc>
              <a:spcBef>
                <a:spcPts val="2133"/>
              </a:spcBef>
              <a:spcAft>
                <a:spcPts val="0"/>
              </a:spcAft>
              <a:buSzPts val="1600"/>
              <a:buNone/>
              <a:defRPr/>
            </a:lvl8pPr>
            <a:lvl9pPr lvl="8" algn="ctr" rtl="0">
              <a:lnSpc>
                <a:spcPct val="100000"/>
              </a:lnSpc>
              <a:spcBef>
                <a:spcPts val="2133"/>
              </a:spcBef>
              <a:spcAft>
                <a:spcPts val="2133"/>
              </a:spcAft>
              <a:buSzPts val="1600"/>
              <a:buNone/>
              <a:defRPr/>
            </a:lvl9pPr>
          </a:lstStyle>
          <a:p>
            <a:endParaRPr/>
          </a:p>
        </p:txBody>
      </p:sp>
      <p:sp>
        <p:nvSpPr>
          <p:cNvPr id="2685" name="Google Shape;2685;p20"/>
          <p:cNvSpPr txBox="1">
            <a:spLocks noGrp="1"/>
          </p:cNvSpPr>
          <p:nvPr>
            <p:ph type="title" idx="3"/>
          </p:nvPr>
        </p:nvSpPr>
        <p:spPr>
          <a:xfrm>
            <a:off x="4521500" y="3496367"/>
            <a:ext cx="3149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6" name="Google Shape;2686;p20"/>
          <p:cNvSpPr txBox="1">
            <a:spLocks noGrp="1"/>
          </p:cNvSpPr>
          <p:nvPr>
            <p:ph type="subTitle" idx="4"/>
          </p:nvPr>
        </p:nvSpPr>
        <p:spPr>
          <a:xfrm>
            <a:off x="4521403" y="3929867"/>
            <a:ext cx="31492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133"/>
              </a:spcBef>
              <a:spcAft>
                <a:spcPts val="0"/>
              </a:spcAft>
              <a:buSzPts val="1600"/>
              <a:buNone/>
              <a:defRPr/>
            </a:lvl3pPr>
            <a:lvl4pPr lvl="3" algn="ctr" rtl="0">
              <a:lnSpc>
                <a:spcPct val="100000"/>
              </a:lnSpc>
              <a:spcBef>
                <a:spcPts val="2133"/>
              </a:spcBef>
              <a:spcAft>
                <a:spcPts val="0"/>
              </a:spcAft>
              <a:buSzPts val="1600"/>
              <a:buNone/>
              <a:defRPr/>
            </a:lvl4pPr>
            <a:lvl5pPr lvl="4" algn="ctr" rtl="0">
              <a:lnSpc>
                <a:spcPct val="100000"/>
              </a:lnSpc>
              <a:spcBef>
                <a:spcPts val="2133"/>
              </a:spcBef>
              <a:spcAft>
                <a:spcPts val="0"/>
              </a:spcAft>
              <a:buSzPts val="1600"/>
              <a:buNone/>
              <a:defRPr/>
            </a:lvl5pPr>
            <a:lvl6pPr lvl="5" algn="ctr" rtl="0">
              <a:lnSpc>
                <a:spcPct val="100000"/>
              </a:lnSpc>
              <a:spcBef>
                <a:spcPts val="2133"/>
              </a:spcBef>
              <a:spcAft>
                <a:spcPts val="0"/>
              </a:spcAft>
              <a:buSzPts val="1600"/>
              <a:buNone/>
              <a:defRPr/>
            </a:lvl6pPr>
            <a:lvl7pPr lvl="6" algn="ctr" rtl="0">
              <a:lnSpc>
                <a:spcPct val="100000"/>
              </a:lnSpc>
              <a:spcBef>
                <a:spcPts val="2133"/>
              </a:spcBef>
              <a:spcAft>
                <a:spcPts val="0"/>
              </a:spcAft>
              <a:buSzPts val="1600"/>
              <a:buNone/>
              <a:defRPr/>
            </a:lvl7pPr>
            <a:lvl8pPr lvl="7" algn="ctr" rtl="0">
              <a:lnSpc>
                <a:spcPct val="100000"/>
              </a:lnSpc>
              <a:spcBef>
                <a:spcPts val="2133"/>
              </a:spcBef>
              <a:spcAft>
                <a:spcPts val="0"/>
              </a:spcAft>
              <a:buSzPts val="1600"/>
              <a:buNone/>
              <a:defRPr/>
            </a:lvl8pPr>
            <a:lvl9pPr lvl="8" algn="ctr" rtl="0">
              <a:lnSpc>
                <a:spcPct val="100000"/>
              </a:lnSpc>
              <a:spcBef>
                <a:spcPts val="2133"/>
              </a:spcBef>
              <a:spcAft>
                <a:spcPts val="2133"/>
              </a:spcAft>
              <a:buSzPts val="1600"/>
              <a:buNone/>
              <a:defRPr/>
            </a:lvl9pPr>
          </a:lstStyle>
          <a:p>
            <a:endParaRPr/>
          </a:p>
        </p:txBody>
      </p:sp>
      <p:sp>
        <p:nvSpPr>
          <p:cNvPr id="2687" name="Google Shape;2687;p20"/>
          <p:cNvSpPr txBox="1">
            <a:spLocks noGrp="1"/>
          </p:cNvSpPr>
          <p:nvPr>
            <p:ph type="title" idx="5"/>
          </p:nvPr>
        </p:nvSpPr>
        <p:spPr>
          <a:xfrm>
            <a:off x="7917133" y="3496367"/>
            <a:ext cx="3149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8" name="Google Shape;2688;p20"/>
          <p:cNvSpPr txBox="1">
            <a:spLocks noGrp="1"/>
          </p:cNvSpPr>
          <p:nvPr>
            <p:ph type="subTitle" idx="6"/>
          </p:nvPr>
        </p:nvSpPr>
        <p:spPr>
          <a:xfrm>
            <a:off x="7917072" y="3929867"/>
            <a:ext cx="31492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133"/>
              </a:spcBef>
              <a:spcAft>
                <a:spcPts val="0"/>
              </a:spcAft>
              <a:buSzPts val="1600"/>
              <a:buNone/>
              <a:defRPr/>
            </a:lvl3pPr>
            <a:lvl4pPr lvl="3" algn="ctr" rtl="0">
              <a:lnSpc>
                <a:spcPct val="100000"/>
              </a:lnSpc>
              <a:spcBef>
                <a:spcPts val="2133"/>
              </a:spcBef>
              <a:spcAft>
                <a:spcPts val="0"/>
              </a:spcAft>
              <a:buSzPts val="1600"/>
              <a:buNone/>
              <a:defRPr/>
            </a:lvl4pPr>
            <a:lvl5pPr lvl="4" algn="ctr" rtl="0">
              <a:lnSpc>
                <a:spcPct val="100000"/>
              </a:lnSpc>
              <a:spcBef>
                <a:spcPts val="2133"/>
              </a:spcBef>
              <a:spcAft>
                <a:spcPts val="0"/>
              </a:spcAft>
              <a:buSzPts val="1600"/>
              <a:buNone/>
              <a:defRPr/>
            </a:lvl5pPr>
            <a:lvl6pPr lvl="5" algn="ctr" rtl="0">
              <a:lnSpc>
                <a:spcPct val="100000"/>
              </a:lnSpc>
              <a:spcBef>
                <a:spcPts val="2133"/>
              </a:spcBef>
              <a:spcAft>
                <a:spcPts val="0"/>
              </a:spcAft>
              <a:buSzPts val="1600"/>
              <a:buNone/>
              <a:defRPr/>
            </a:lvl6pPr>
            <a:lvl7pPr lvl="6" algn="ctr" rtl="0">
              <a:lnSpc>
                <a:spcPct val="100000"/>
              </a:lnSpc>
              <a:spcBef>
                <a:spcPts val="2133"/>
              </a:spcBef>
              <a:spcAft>
                <a:spcPts val="0"/>
              </a:spcAft>
              <a:buSzPts val="1600"/>
              <a:buNone/>
              <a:defRPr/>
            </a:lvl7pPr>
            <a:lvl8pPr lvl="7" algn="ctr" rtl="0">
              <a:lnSpc>
                <a:spcPct val="100000"/>
              </a:lnSpc>
              <a:spcBef>
                <a:spcPts val="2133"/>
              </a:spcBef>
              <a:spcAft>
                <a:spcPts val="0"/>
              </a:spcAft>
              <a:buSzPts val="1600"/>
              <a:buNone/>
              <a:defRPr/>
            </a:lvl8pPr>
            <a:lvl9pPr lvl="8" algn="ctr" rtl="0">
              <a:lnSpc>
                <a:spcPct val="100000"/>
              </a:lnSpc>
              <a:spcBef>
                <a:spcPts val="2133"/>
              </a:spcBef>
              <a:spcAft>
                <a:spcPts val="2133"/>
              </a:spcAft>
              <a:buSzPts val="1600"/>
              <a:buNone/>
              <a:defRPr/>
            </a:lvl9pPr>
          </a:lstStyle>
          <a:p>
            <a:endParaRPr/>
          </a:p>
        </p:txBody>
      </p:sp>
    </p:spTree>
    <p:extLst>
      <p:ext uri="{BB962C8B-B14F-4D97-AF65-F5344CB8AC3E}">
        <p14:creationId xmlns:p14="http://schemas.microsoft.com/office/powerpoint/2010/main" val="227411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A0B1-3742-A2CC-FF52-C4A6FE98B5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0CBF-EBBD-A86F-3F43-C55BE9A73D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C7332-7834-21BE-53AF-DA1D9F7DB07F}"/>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2D86867E-DB45-E38C-F410-116AF335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7544E-CCB2-544F-0B79-B6B1B5943AC5}"/>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89006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4575-F515-6B96-B7CB-F6D074B9E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A02E2E-F1D1-A762-6B81-FF84D19D9C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90C974-8ED1-70B0-24F0-6C3E76058FE2}"/>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5287DA93-9BC4-06DC-765B-5694F9C19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F5F12-34B6-1BD3-22B8-D0255F7CCFEA}"/>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124963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DC2A-E0E5-9A78-0D3E-93006183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DD674-1887-F3BC-C919-0CE50A512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C2B37-E8EE-5D36-3DC4-4CF5E63BA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B0F43-257F-15AB-DC98-BBDFB2D4F327}"/>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6" name="Footer Placeholder 5">
            <a:extLst>
              <a:ext uri="{FF2B5EF4-FFF2-40B4-BE49-F238E27FC236}">
                <a16:creationId xmlns:a16="http://schemas.microsoft.com/office/drawing/2014/main" id="{63045C00-A043-E3F2-DE72-ADB19B7136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25B5F-5115-6EAB-3A07-84115B708DB2}"/>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234639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FBDF-6A80-E666-2DB6-8DFF42D9B1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028BC4-53AC-C286-3CAC-CECA401A4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434866-7966-521B-A424-CBD7039DCA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D30D40-2A03-EBE2-5C5D-89845FC974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10675A-92C7-9E60-E1C1-84ADB8701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DFC69A-3317-EB9C-2CAA-D25B2FE2AFCA}"/>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8" name="Footer Placeholder 7">
            <a:extLst>
              <a:ext uri="{FF2B5EF4-FFF2-40B4-BE49-F238E27FC236}">
                <a16:creationId xmlns:a16="http://schemas.microsoft.com/office/drawing/2014/main" id="{2FB1C8F0-F239-7BBA-D8C3-A47903808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C8956-7164-A0F3-E308-419F87BFB724}"/>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15598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BCF5-677D-19F0-A403-CB4AF016B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3C5648-DF04-77D2-3517-76CE7BDBC41C}"/>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4" name="Footer Placeholder 3">
            <a:extLst>
              <a:ext uri="{FF2B5EF4-FFF2-40B4-BE49-F238E27FC236}">
                <a16:creationId xmlns:a16="http://schemas.microsoft.com/office/drawing/2014/main" id="{9FCA6BF7-371C-207B-D20F-E072AC62F2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AF2153-87AD-E591-F945-6A05927A301F}"/>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417759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A4E6A-64D1-F859-836F-36A3B7ADE3E7}"/>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3" name="Footer Placeholder 2">
            <a:extLst>
              <a:ext uri="{FF2B5EF4-FFF2-40B4-BE49-F238E27FC236}">
                <a16:creationId xmlns:a16="http://schemas.microsoft.com/office/drawing/2014/main" id="{D470F99F-EC10-90D9-2411-46768AC2D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13E727-8ECD-A169-0975-48B7F0D9FF46}"/>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900147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2AF0-CFE4-3481-23C8-D28AD6E3D8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454C4E-3D60-3047-7598-691E48457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0D882A-22A8-74D6-FDA1-8BBBF1B6D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B9AB0-7811-F664-3772-02A0157D3035}"/>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6" name="Footer Placeholder 5">
            <a:extLst>
              <a:ext uri="{FF2B5EF4-FFF2-40B4-BE49-F238E27FC236}">
                <a16:creationId xmlns:a16="http://schemas.microsoft.com/office/drawing/2014/main" id="{1697CE38-A051-1582-028C-A190D5614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AC9E4-96DE-7B1D-ECED-BABE3F8E0CB7}"/>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3416932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E0E5-131C-EAC4-B5D9-6E98B3817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B449EA-0C5B-030F-E768-469375F93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5AA1B-B8CE-94AB-3EBF-D1802CBE1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29E0B-B2C2-8AB0-2C01-2D58B44BED3E}"/>
              </a:ext>
            </a:extLst>
          </p:cNvPr>
          <p:cNvSpPr>
            <a:spLocks noGrp="1"/>
          </p:cNvSpPr>
          <p:nvPr>
            <p:ph type="dt" sz="half" idx="10"/>
          </p:nvPr>
        </p:nvSpPr>
        <p:spPr/>
        <p:txBody>
          <a:bodyPr/>
          <a:lstStyle/>
          <a:p>
            <a:fld id="{02E1BD3D-3A58-4155-A4E5-2458645E1476}" type="datetimeFigureOut">
              <a:rPr lang="en-US" smtClean="0"/>
              <a:t>1/24/2025</a:t>
            </a:fld>
            <a:endParaRPr lang="en-US"/>
          </a:p>
        </p:txBody>
      </p:sp>
      <p:sp>
        <p:nvSpPr>
          <p:cNvPr id="6" name="Footer Placeholder 5">
            <a:extLst>
              <a:ext uri="{FF2B5EF4-FFF2-40B4-BE49-F238E27FC236}">
                <a16:creationId xmlns:a16="http://schemas.microsoft.com/office/drawing/2014/main" id="{C449A7AB-E90A-AEE9-278E-2AC5F1E438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71B5A-D31F-8108-7BAD-648E6E4BE0EC}"/>
              </a:ext>
            </a:extLst>
          </p:cNvPr>
          <p:cNvSpPr>
            <a:spLocks noGrp="1"/>
          </p:cNvSpPr>
          <p:nvPr>
            <p:ph type="sldNum" sz="quarter" idx="12"/>
          </p:nvPr>
        </p:nvSpPr>
        <p:spPr/>
        <p:txBody>
          <a:bodyPr/>
          <a:lstStyle/>
          <a:p>
            <a:fld id="{993ED952-DA81-420F-9BF8-8D2E0B710C88}" type="slidenum">
              <a:rPr lang="en-US" smtClean="0"/>
              <a:t>‹#›</a:t>
            </a:fld>
            <a:endParaRPr lang="en-US"/>
          </a:p>
        </p:txBody>
      </p:sp>
    </p:spTree>
    <p:extLst>
      <p:ext uri="{BB962C8B-B14F-4D97-AF65-F5344CB8AC3E}">
        <p14:creationId xmlns:p14="http://schemas.microsoft.com/office/powerpoint/2010/main" val="96544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3DA7A7-9ED0-2C10-7412-CFB7AF3EA7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DB889-3C2C-FBFC-0B5B-57B1FF3F1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2B89C-DAD1-F7FF-2C4F-9636B476A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E1BD3D-3A58-4155-A4E5-2458645E1476}" type="datetimeFigureOut">
              <a:rPr lang="en-US" smtClean="0"/>
              <a:t>1/24/2025</a:t>
            </a:fld>
            <a:endParaRPr lang="en-US"/>
          </a:p>
        </p:txBody>
      </p:sp>
      <p:sp>
        <p:nvSpPr>
          <p:cNvPr id="5" name="Footer Placeholder 4">
            <a:extLst>
              <a:ext uri="{FF2B5EF4-FFF2-40B4-BE49-F238E27FC236}">
                <a16:creationId xmlns:a16="http://schemas.microsoft.com/office/drawing/2014/main" id="{EAB2D935-87C1-C0AF-393D-6B52719DC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88ED800-6BDB-70E5-A286-F26DA189D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3ED952-DA81-420F-9BF8-8D2E0B710C88}" type="slidenum">
              <a:rPr lang="en-US" smtClean="0"/>
              <a:t>‹#›</a:t>
            </a:fld>
            <a:endParaRPr lang="en-US"/>
          </a:p>
        </p:txBody>
      </p:sp>
    </p:spTree>
    <p:extLst>
      <p:ext uri="{BB962C8B-B14F-4D97-AF65-F5344CB8AC3E}">
        <p14:creationId xmlns:p14="http://schemas.microsoft.com/office/powerpoint/2010/main" val="1974651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image" Target="../media/image24.png"/><Relationship Id="rId7" Type="http://schemas.openxmlformats.org/officeDocument/2006/relationships/image" Target="../media/image55.png"/><Relationship Id="rId12" Type="http://schemas.openxmlformats.org/officeDocument/2006/relationships/customXml" Target="../ink/ink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2.xml"/><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5.png"/><Relationship Id="rId4" Type="http://schemas.openxmlformats.org/officeDocument/2006/relationships/customXml" Target="../ink/ink1.xml"/><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oy car on a green carpet&#10;&#10;Description automatically generated">
            <a:extLst>
              <a:ext uri="{FF2B5EF4-FFF2-40B4-BE49-F238E27FC236}">
                <a16:creationId xmlns:a16="http://schemas.microsoft.com/office/drawing/2014/main" id="{A5CD8929-2F2B-FA83-D1F3-021900235116}"/>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24981" r="-1" b="-1"/>
          <a:stretch/>
        </p:blipFill>
        <p:spPr>
          <a:xfrm>
            <a:off x="20" y="10"/>
            <a:ext cx="12188930" cy="6857990"/>
          </a:xfrm>
          <a:prstGeom prst="rect">
            <a:avLst/>
          </a:prstGeom>
        </p:spPr>
      </p:pic>
      <p:sp>
        <p:nvSpPr>
          <p:cNvPr id="7" name="Title 1">
            <a:extLst>
              <a:ext uri="{FF2B5EF4-FFF2-40B4-BE49-F238E27FC236}">
                <a16:creationId xmlns:a16="http://schemas.microsoft.com/office/drawing/2014/main" id="{FC6904FD-1B40-7C40-5254-DB7BA932AF3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Times New Roman" panose="02020603050405020304" pitchFamily="18" charset="0"/>
                <a:cs typeface="Times New Roman" panose="02020603050405020304" pitchFamily="18" charset="0"/>
              </a:rPr>
              <a:t>Graduation Project</a:t>
            </a:r>
            <a:br>
              <a:rPr lang="en-US" sz="6600" dirty="0">
                <a:solidFill>
                  <a:schemeClr val="bg1"/>
                </a:solidFill>
                <a:latin typeface="Times New Roman" panose="02020603050405020304" pitchFamily="18" charset="0"/>
                <a:cs typeface="Times New Roman" panose="02020603050405020304" pitchFamily="18" charset="0"/>
              </a:rPr>
            </a:br>
            <a:r>
              <a:rPr lang="en-US" sz="6600" dirty="0">
                <a:solidFill>
                  <a:schemeClr val="bg1"/>
                </a:solidFill>
                <a:latin typeface="Times New Roman" panose="02020603050405020304" pitchFamily="18" charset="0"/>
                <a:cs typeface="Times New Roman" panose="02020603050405020304" pitchFamily="18" charset="0"/>
              </a:rPr>
              <a:t> “Smart City Automation System”</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22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omputer chip with many different components&#10;&#10;Description automatically generated with medium confidence">
            <a:extLst>
              <a:ext uri="{FF2B5EF4-FFF2-40B4-BE49-F238E27FC236}">
                <a16:creationId xmlns:a16="http://schemas.microsoft.com/office/drawing/2014/main" id="{ED56F457-F1EB-B4C5-968D-AC1885C596AC}"/>
              </a:ext>
            </a:extLst>
          </p:cNvPr>
          <p:cNvPicPr>
            <a:picLocks noChangeAspect="1"/>
          </p:cNvPicPr>
          <p:nvPr/>
        </p:nvPicPr>
        <p:blipFill>
          <a:blip r:embed="rId2">
            <a:extLst>
              <a:ext uri="{28A0092B-C50C-407E-A947-70E740481C1C}">
                <a14:useLocalDpi xmlns:a14="http://schemas.microsoft.com/office/drawing/2010/main" val="0"/>
              </a:ext>
            </a:extLst>
          </a:blip>
          <a:srcRect l="19278" r="1" b="1"/>
          <a:stretch/>
        </p:blipFill>
        <p:spPr>
          <a:xfrm>
            <a:off x="2522356" y="10"/>
            <a:ext cx="9669642" cy="68579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11231-F3B4-81F9-B14C-4A9D943B50F4}"/>
              </a:ext>
            </a:extLst>
          </p:cNvPr>
          <p:cNvSpPr>
            <a:spLocks noGrp="1"/>
          </p:cNvSpPr>
          <p:nvPr>
            <p:ph type="title"/>
          </p:nvPr>
        </p:nvSpPr>
        <p:spPr>
          <a:xfrm>
            <a:off x="838200" y="365125"/>
            <a:ext cx="3822189" cy="1899912"/>
          </a:xfrm>
        </p:spPr>
        <p:txBody>
          <a:bodyPr>
            <a:normAutofit/>
          </a:bodyPr>
          <a:lstStyle/>
          <a:p>
            <a:r>
              <a:rPr lang="en-US" sz="4000">
                <a:latin typeface="Times New Roman" panose="02020603050405020304" pitchFamily="18" charset="0"/>
                <a:cs typeface="Times New Roman" panose="02020603050405020304" pitchFamily="18" charset="0"/>
              </a:rPr>
              <a:t>Overview of Key Topics</a:t>
            </a:r>
          </a:p>
        </p:txBody>
      </p:sp>
      <p:sp>
        <p:nvSpPr>
          <p:cNvPr id="3" name="Content Placeholder 2">
            <a:extLst>
              <a:ext uri="{FF2B5EF4-FFF2-40B4-BE49-F238E27FC236}">
                <a16:creationId xmlns:a16="http://schemas.microsoft.com/office/drawing/2014/main" id="{2D57999E-BF0B-9791-2786-E2BDB18520B0}"/>
              </a:ext>
            </a:extLst>
          </p:cNvPr>
          <p:cNvSpPr>
            <a:spLocks noGrp="1"/>
          </p:cNvSpPr>
          <p:nvPr>
            <p:ph idx="1"/>
          </p:nvPr>
        </p:nvSpPr>
        <p:spPr>
          <a:xfrm>
            <a:off x="838200" y="2434201"/>
            <a:ext cx="3822189" cy="3742762"/>
          </a:xfrm>
        </p:spPr>
        <p:txBody>
          <a:bodyPr>
            <a:normAutofit/>
          </a:bodyPr>
          <a:lstStyle/>
          <a:p>
            <a:r>
              <a:rPr lang="en-US" sz="2000" dirty="0">
                <a:latin typeface="Times New Roman" panose="02020603050405020304" pitchFamily="18" charset="0"/>
                <a:cs typeface="Times New Roman" panose="02020603050405020304" pitchFamily="18" charset="0"/>
              </a:rPr>
              <a:t>1- AVR® Microcontroller ATmega32 </a:t>
            </a:r>
          </a:p>
          <a:p>
            <a:r>
              <a:rPr lang="en-US" sz="2000" dirty="0">
                <a:latin typeface="Times New Roman" panose="02020603050405020304" pitchFamily="18" charset="0"/>
                <a:cs typeface="Times New Roman" panose="02020603050405020304" pitchFamily="18" charset="0"/>
              </a:rPr>
              <a:t>2- Layered Design for Our Project</a:t>
            </a:r>
          </a:p>
          <a:p>
            <a:r>
              <a:rPr lang="en-US" sz="2000" dirty="0">
                <a:latin typeface="Times New Roman" panose="02020603050405020304" pitchFamily="18" charset="0"/>
                <a:cs typeface="Times New Roman" panose="02020603050405020304" pitchFamily="18" charset="0"/>
              </a:rPr>
              <a:t>3- </a:t>
            </a:r>
            <a:r>
              <a:rPr lang="en-US" sz="2000" kern="1200" dirty="0">
                <a:latin typeface="Times New Roman" panose="02020603050405020304" pitchFamily="18" charset="0"/>
                <a:cs typeface="Times New Roman" panose="02020603050405020304" pitchFamily="18" charset="0"/>
              </a:rPr>
              <a:t>Smart Door Access Control</a:t>
            </a:r>
          </a:p>
          <a:p>
            <a:r>
              <a:rPr lang="en-US" sz="2000" dirty="0">
                <a:latin typeface="Times New Roman" panose="02020603050405020304" pitchFamily="18" charset="0"/>
                <a:cs typeface="Times New Roman" panose="02020603050405020304" pitchFamily="18" charset="0"/>
              </a:rPr>
              <a:t>4- Rain Guard System</a:t>
            </a:r>
          </a:p>
          <a:p>
            <a:r>
              <a:rPr lang="en-US" sz="2000" dirty="0">
                <a:latin typeface="Times New Roman" panose="02020603050405020304" pitchFamily="18" charset="0"/>
                <a:cs typeface="Times New Roman" panose="02020603050405020304" pitchFamily="18" charset="0"/>
              </a:rPr>
              <a:t>5- Smart Gas Detection</a:t>
            </a:r>
          </a:p>
        </p:txBody>
      </p:sp>
    </p:spTree>
    <p:extLst>
      <p:ext uri="{BB962C8B-B14F-4D97-AF65-F5344CB8AC3E}">
        <p14:creationId xmlns:p14="http://schemas.microsoft.com/office/powerpoint/2010/main" val="264756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7BB12-5927-DAC5-17C7-55F2A3FF3B7E}"/>
              </a:ext>
            </a:extLst>
          </p:cNvPr>
          <p:cNvSpPr>
            <a:spLocks noGrp="1"/>
          </p:cNvSpPr>
          <p:nvPr>
            <p:ph type="title"/>
          </p:nvPr>
        </p:nvSpPr>
        <p:spPr>
          <a:xfrm>
            <a:off x="1043631" y="873940"/>
            <a:ext cx="5052369" cy="1035781"/>
          </a:xfrm>
        </p:spPr>
        <p:txBody>
          <a:bodyPr anchor="ctr">
            <a:normAutofit/>
          </a:bodyPr>
          <a:lstStyle/>
          <a:p>
            <a:r>
              <a:rPr lang="en-US" sz="2000" dirty="0">
                <a:latin typeface="Times New Roman" panose="02020603050405020304" pitchFamily="18" charset="0"/>
                <a:cs typeface="Times New Roman" panose="02020603050405020304" pitchFamily="18" charset="0"/>
              </a:rPr>
              <a:t>AVR® Microcontroller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ATmega32</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DB37F0-DE93-3E65-9CAE-955F0D456945}"/>
              </a:ext>
            </a:extLst>
          </p:cNvPr>
          <p:cNvSpPr>
            <a:spLocks noGrp="1"/>
          </p:cNvSpPr>
          <p:nvPr>
            <p:ph idx="1"/>
          </p:nvPr>
        </p:nvSpPr>
        <p:spPr>
          <a:xfrm>
            <a:off x="1045029" y="2524721"/>
            <a:ext cx="4991629" cy="3677123"/>
          </a:xfrm>
        </p:spPr>
        <p:txBody>
          <a:bodyPr anchor="ctr">
            <a:normAutofit/>
          </a:bodyPr>
          <a:lstStyle/>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RISC Processor</a:t>
            </a:r>
          </a:p>
          <a:p>
            <a:r>
              <a:rPr lang="en-US" sz="1800" dirty="0">
                <a:latin typeface="Times New Roman" panose="02020603050405020304" pitchFamily="18" charset="0"/>
                <a:cs typeface="Times New Roman" panose="02020603050405020304" pitchFamily="18" charset="0"/>
              </a:rPr>
              <a:t>High-performance</a:t>
            </a:r>
          </a:p>
          <a:p>
            <a:r>
              <a:rPr lang="en-US" sz="1800" dirty="0">
                <a:latin typeface="Times New Roman" panose="02020603050405020304" pitchFamily="18" charset="0"/>
                <a:cs typeface="Times New Roman" panose="02020603050405020304" pitchFamily="18" charset="0"/>
              </a:rPr>
              <a:t>Low-power Consumption</a:t>
            </a:r>
          </a:p>
          <a:p>
            <a:r>
              <a:rPr lang="en-US" sz="1800" dirty="0">
                <a:latin typeface="Times New Roman" panose="02020603050405020304" pitchFamily="18" charset="0"/>
                <a:cs typeface="Times New Roman" panose="02020603050405020304" pitchFamily="18" charset="0"/>
              </a:rPr>
              <a:t>Integrated Peripherals</a:t>
            </a:r>
          </a:p>
          <a:p>
            <a:r>
              <a:rPr lang="en-US" sz="1800" dirty="0">
                <a:latin typeface="Times New Roman" panose="02020603050405020304" pitchFamily="18" charset="0"/>
                <a:cs typeface="Times New Roman" panose="02020603050405020304" pitchFamily="18" charset="0"/>
              </a:rPr>
              <a:t>32K Bytes In-System Programmable Flash</a:t>
            </a: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EE6C89-2AFF-2C2F-DB7F-6D55FBDB3ED5}"/>
              </a:ext>
            </a:extLst>
          </p:cNvPr>
          <p:cNvPicPr>
            <a:picLocks noChangeAspect="1"/>
          </p:cNvPicPr>
          <p:nvPr/>
        </p:nvPicPr>
        <p:blipFill>
          <a:blip r:embed="rId2"/>
          <a:stretch>
            <a:fillRect/>
          </a:stretch>
        </p:blipFill>
        <p:spPr>
          <a:xfrm>
            <a:off x="6930493" y="1106355"/>
            <a:ext cx="4223252" cy="4705573"/>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14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40E35-2679-7D27-87C7-DBB7C65E7501}"/>
              </a:ext>
            </a:extLst>
          </p:cNvPr>
          <p:cNvSpPr>
            <a:spLocks noGrp="1"/>
          </p:cNvSpPr>
          <p:nvPr>
            <p:ph type="ctrTitle"/>
          </p:nvPr>
        </p:nvSpPr>
        <p:spPr>
          <a:xfrm>
            <a:off x="1113810" y="2688336"/>
            <a:ext cx="4036334" cy="2829305"/>
          </a:xfrm>
        </p:spPr>
        <p:txBody>
          <a:bodyPr anchor="t">
            <a:normAutofit/>
          </a:bodyPr>
          <a:lstStyle/>
          <a:p>
            <a:pPr algn="l"/>
            <a:r>
              <a:rPr lang="en-US" sz="4000" dirty="0">
                <a:latin typeface="Times New Roman" panose="02020603050405020304" pitchFamily="18" charset="0"/>
                <a:cs typeface="Times New Roman" panose="02020603050405020304" pitchFamily="18" charset="0"/>
              </a:rPr>
              <a:t>"Layered Design for Embedded Applications"</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oftware development&#10;&#10;Description automatically generated with medium confidence">
            <a:extLst>
              <a:ext uri="{FF2B5EF4-FFF2-40B4-BE49-F238E27FC236}">
                <a16:creationId xmlns:a16="http://schemas.microsoft.com/office/drawing/2014/main" id="{423296DD-3D0F-0411-7357-2A1381F5A610}"/>
              </a:ext>
            </a:extLst>
          </p:cNvPr>
          <p:cNvPicPr>
            <a:picLocks noChangeAspect="1"/>
          </p:cNvPicPr>
          <p:nvPr/>
        </p:nvPicPr>
        <p:blipFill>
          <a:blip r:embed="rId2">
            <a:extLst>
              <a:ext uri="{28A0092B-C50C-407E-A947-70E740481C1C}">
                <a14:useLocalDpi xmlns:a14="http://schemas.microsoft.com/office/drawing/2010/main" val="0"/>
              </a:ext>
            </a:extLst>
          </a:blip>
          <a:srcRect t="111" r="4" b="1161"/>
          <a:stretch/>
        </p:blipFill>
        <p:spPr>
          <a:xfrm>
            <a:off x="5922492" y="666728"/>
            <a:ext cx="5536001" cy="5465791"/>
          </a:xfrm>
          <a:prstGeom prst="rect">
            <a:avLst/>
          </a:prstGeom>
        </p:spPr>
      </p:pic>
    </p:spTree>
    <p:extLst>
      <p:ext uri="{BB962C8B-B14F-4D97-AF65-F5344CB8AC3E}">
        <p14:creationId xmlns:p14="http://schemas.microsoft.com/office/powerpoint/2010/main" val="1083562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39B7D-6C1C-E29F-0700-75031EED9688}"/>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kern="1200" dirty="0">
                <a:solidFill>
                  <a:schemeClr val="tx1"/>
                </a:solidFill>
                <a:latin typeface="Times New Roman" panose="02020603050405020304" pitchFamily="18" charset="0"/>
                <a:cs typeface="Times New Roman" panose="02020603050405020304" pitchFamily="18" charset="0"/>
              </a:rPr>
              <a:t>Smart Door Access Control</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Text Placeholder 3">
            <a:extLst>
              <a:ext uri="{FF2B5EF4-FFF2-40B4-BE49-F238E27FC236}">
                <a16:creationId xmlns:a16="http://schemas.microsoft.com/office/drawing/2014/main" id="{7FB7D4BA-1D37-53BE-9A08-F7FF6AC69C02}"/>
              </a:ext>
            </a:extLst>
          </p:cNvPr>
          <p:cNvGraphicFramePr/>
          <p:nvPr>
            <p:extLst>
              <p:ext uri="{D42A27DB-BD31-4B8C-83A1-F6EECF244321}">
                <p14:modId xmlns:p14="http://schemas.microsoft.com/office/powerpoint/2010/main" val="186733832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4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3" name="Group 10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054" name="Rectangle 10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8" name="Rectangle 10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60C454C-7866-1336-A3B4-9A8AC0A53BAB}"/>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3600" kern="1200" dirty="0">
                <a:solidFill>
                  <a:schemeClr val="tx1"/>
                </a:solidFill>
                <a:latin typeface="Times New Roman" panose="02020603050405020304" pitchFamily="18" charset="0"/>
                <a:cs typeface="Times New Roman" panose="02020603050405020304" pitchFamily="18" charset="0"/>
              </a:rPr>
              <a:t>Door Control System</a:t>
            </a:r>
          </a:p>
        </p:txBody>
      </p:sp>
      <p:sp>
        <p:nvSpPr>
          <p:cNvPr id="1088" name="Text Placeholder 3">
            <a:extLst>
              <a:ext uri="{FF2B5EF4-FFF2-40B4-BE49-F238E27FC236}">
                <a16:creationId xmlns:a16="http://schemas.microsoft.com/office/drawing/2014/main" id="{15625A19-2709-B59D-DB90-E9B46D7009AF}"/>
              </a:ext>
            </a:extLst>
          </p:cNvPr>
          <p:cNvSpPr>
            <a:spLocks noGrp="1"/>
          </p:cNvSpPr>
          <p:nvPr>
            <p:ph type="body" sz="half" idx="2"/>
          </p:nvPr>
        </p:nvSpPr>
        <p:spPr>
          <a:xfrm>
            <a:off x="1045029" y="2524721"/>
            <a:ext cx="4991629" cy="3677123"/>
          </a:xfrm>
        </p:spPr>
        <p:txBody>
          <a:bodyPr vert="horz" lIns="91440" tIns="45720" rIns="91440" bIns="45720" rtlCol="0" anchor="ctr">
            <a:normAutofit/>
          </a:bodyPr>
          <a:lstStyle/>
          <a:p>
            <a:pPr indent="-2286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Servo Motor Working </a:t>
            </a:r>
            <a:r>
              <a:rPr lang="en-US" sz="1800" b="1" dirty="0" err="1">
                <a:latin typeface="Times New Roman" panose="02020603050405020304" pitchFamily="18" charset="0"/>
                <a:cs typeface="Times New Roman" panose="02020603050405020304" pitchFamily="18" charset="0"/>
              </a:rPr>
              <a:t>Principle</a:t>
            </a:r>
            <a:r>
              <a:rPr lang="en-US" sz="1800" dirty="0" err="1">
                <a:latin typeface="Times New Roman" panose="02020603050405020304" pitchFamily="18" charset="0"/>
                <a:cs typeface="Times New Roman" panose="02020603050405020304" pitchFamily="18" charset="0"/>
              </a:rPr>
              <a:t>:Controlled</a:t>
            </a:r>
            <a:r>
              <a:rPr lang="en-US" sz="1800" dirty="0">
                <a:latin typeface="Times New Roman" panose="02020603050405020304" pitchFamily="18" charset="0"/>
                <a:cs typeface="Times New Roman" panose="02020603050405020304" pitchFamily="18" charset="0"/>
              </a:rPr>
              <a:t> by PWM (Pulse Width Modulation) signals.</a:t>
            </a:r>
          </a:p>
          <a:p>
            <a:pPr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angle of rotation is determined by the pulse width:</a:t>
            </a:r>
          </a:p>
          <a:p>
            <a:pPr marL="742950" lvl="1"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 </a:t>
            </a:r>
            <a:r>
              <a:rPr lang="en-US" sz="1800" dirty="0" err="1">
                <a:latin typeface="Times New Roman" panose="02020603050405020304" pitchFamily="18" charset="0"/>
                <a:cs typeface="Times New Roman" panose="02020603050405020304" pitchFamily="18" charset="0"/>
              </a:rPr>
              <a:t>ms</a:t>
            </a:r>
            <a:r>
              <a:rPr lang="en-US" sz="1800" dirty="0">
                <a:latin typeface="Times New Roman" panose="02020603050405020304" pitchFamily="18" charset="0"/>
                <a:cs typeface="Times New Roman" panose="02020603050405020304" pitchFamily="18" charset="0"/>
              </a:rPr>
              <a:t> pulse width → Minimum angle </a:t>
            </a:r>
          </a:p>
          <a:p>
            <a:pPr marL="742950" lvl="1"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(e.g., 0°) </a:t>
            </a:r>
          </a:p>
          <a:p>
            <a:pPr marL="742950" lvl="1"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2 </a:t>
            </a:r>
            <a:r>
              <a:rPr lang="en-US" sz="1800" dirty="0" err="1">
                <a:latin typeface="Times New Roman" panose="02020603050405020304" pitchFamily="18" charset="0"/>
                <a:cs typeface="Times New Roman" panose="02020603050405020304" pitchFamily="18" charset="0"/>
              </a:rPr>
              <a:t>ms</a:t>
            </a:r>
            <a:r>
              <a:rPr lang="en-US" sz="1800" dirty="0">
                <a:latin typeface="Times New Roman" panose="02020603050405020304" pitchFamily="18" charset="0"/>
                <a:cs typeface="Times New Roman" panose="02020603050405020304" pitchFamily="18" charset="0"/>
              </a:rPr>
              <a:t> pulse width → Maximum angle </a:t>
            </a:r>
          </a:p>
          <a:p>
            <a:pPr marL="742950" lvl="1"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(e.g., 180°)</a:t>
            </a:r>
          </a:p>
        </p:txBody>
      </p:sp>
      <p:sp>
        <p:nvSpPr>
          <p:cNvPr id="1060" name="Rectangle 10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rvo SG-90 - micro - 180° Botland - Robotic Shop">
            <a:extLst>
              <a:ext uri="{FF2B5EF4-FFF2-40B4-BE49-F238E27FC236}">
                <a16:creationId xmlns:a16="http://schemas.microsoft.com/office/drawing/2014/main" id="{5DA44700-B6D1-210C-897F-B88EDEDB7A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31533" y="656150"/>
            <a:ext cx="2914547" cy="2914547"/>
          </a:xfrm>
          <a:prstGeom prst="rect">
            <a:avLst/>
          </a:prstGeom>
          <a:noFill/>
          <a:extLst>
            <a:ext uri="{909E8E84-426E-40DD-AFC4-6F175D3DCCD1}">
              <a14:hiddenFill xmlns:a14="http://schemas.microsoft.com/office/drawing/2010/main">
                <a:solidFill>
                  <a:srgbClr val="FFFFFF"/>
                </a:solidFill>
              </a14:hiddenFill>
            </a:ext>
          </a:extLst>
        </p:spPr>
      </p:pic>
      <p:cxnSp>
        <p:nvCxnSpPr>
          <p:cNvPr id="1062" name="Straight Connector 10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Pulse Width Modulation - SparkFun Learn">
            <a:extLst>
              <a:ext uri="{FF2B5EF4-FFF2-40B4-BE49-F238E27FC236}">
                <a16:creationId xmlns:a16="http://schemas.microsoft.com/office/drawing/2014/main" id="{2209208F-0C2E-3C87-3CF5-3D661FE1C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0" y="3618446"/>
            <a:ext cx="3518867" cy="241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11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5" name="Rectangle 413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38" name="Rectangle 413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9" name="Rectangle 413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0" name="Rectangle 413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42" name="Rectangle 414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B6023-FBED-163D-4F85-5314F6B9C0F6}"/>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lang="en-US" sz="2800" dirty="0">
                <a:latin typeface="Times New Roman" panose="02020603050405020304" pitchFamily="18" charset="0"/>
                <a:cs typeface="Times New Roman" panose="02020603050405020304" pitchFamily="18" charset="0"/>
              </a:rPr>
              <a:t>UART Communication Protocol</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31710221-371B-E9D3-148F-1568AB8529ED}"/>
              </a:ext>
            </a:extLst>
          </p:cNvPr>
          <p:cNvSpPr>
            <a:spLocks noGrp="1" noChangeArrowheads="1"/>
          </p:cNvSpPr>
          <p:nvPr>
            <p:ph type="body" sz="half" idx="2"/>
          </p:nvPr>
        </p:nvSpPr>
        <p:spPr bwMode="auto">
          <a:xfrm>
            <a:off x="1045029" y="2524721"/>
            <a:ext cx="4991629" cy="36771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UART Specs</a:t>
            </a:r>
          </a:p>
          <a:p>
            <a:pPr marL="342900" marR="0" lvl="0" indent="-342900" fontAlgn="base">
              <a:spcBef>
                <a:spcPct val="0"/>
              </a:spcBef>
              <a:spcAft>
                <a:spcPts val="600"/>
              </a:spcAft>
              <a:buClrTx/>
              <a:buSzTx/>
              <a:buFont typeface="+mj-lt"/>
              <a:buAutoNum type="arabicPeriod"/>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Serial</a:t>
            </a:r>
          </a:p>
          <a:p>
            <a:pPr marL="342900" marR="0" lvl="0" indent="-342900" fontAlgn="base">
              <a:spcBef>
                <a:spcPct val="0"/>
              </a:spcBef>
              <a:spcAft>
                <a:spcPts val="600"/>
              </a:spcAft>
              <a:buClrTx/>
              <a:buSzTx/>
              <a:buFont typeface="+mj-lt"/>
              <a:buAutoNum type="arabicPeriod"/>
              <a:tabLst/>
            </a:pPr>
            <a:r>
              <a:rPr lang="en-US" altLang="en-US" sz="1800" dirty="0">
                <a:latin typeface="Times New Roman" panose="02020603050405020304" pitchFamily="18" charset="0"/>
                <a:cs typeface="Times New Roman" panose="02020603050405020304" pitchFamily="18" charset="0"/>
              </a:rPr>
              <a:t> Asynchronous</a:t>
            </a:r>
          </a:p>
          <a:p>
            <a:pPr marL="342900" marR="0" lvl="0" indent="-342900" fontAlgn="base">
              <a:spcBef>
                <a:spcPct val="0"/>
              </a:spcBef>
              <a:spcAft>
                <a:spcPts val="600"/>
              </a:spcAft>
              <a:buClrTx/>
              <a:buSzTx/>
              <a:buFont typeface="+mj-lt"/>
              <a:buAutoNum type="arabicPeriod"/>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Full Duplex</a:t>
            </a:r>
          </a:p>
        </p:txBody>
      </p:sp>
      <p:sp>
        <p:nvSpPr>
          <p:cNvPr id="4144" name="Rectangle 414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UART">
            <a:extLst>
              <a:ext uri="{FF2B5EF4-FFF2-40B4-BE49-F238E27FC236}">
                <a16:creationId xmlns:a16="http://schemas.microsoft.com/office/drawing/2014/main" id="{04FA235E-D3AB-7DC1-2F74-0B8C9792B6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853" t="29113" r="14745" b="8395"/>
          <a:stretch/>
        </p:blipFill>
        <p:spPr bwMode="auto">
          <a:xfrm>
            <a:off x="7081443" y="841905"/>
            <a:ext cx="3825151" cy="2317178"/>
          </a:xfrm>
          <a:prstGeom prst="rect">
            <a:avLst/>
          </a:prstGeom>
          <a:noFill/>
          <a:extLst>
            <a:ext uri="{909E8E84-426E-40DD-AFC4-6F175D3DCCD1}">
              <a14:hiddenFill xmlns:a14="http://schemas.microsoft.com/office/drawing/2010/main">
                <a:solidFill>
                  <a:srgbClr val="FFFFFF"/>
                </a:solidFill>
              </a14:hiddenFill>
            </a:ext>
          </a:extLst>
        </p:spPr>
      </p:pic>
      <p:sp>
        <p:nvSpPr>
          <p:cNvPr id="4146" name="Rectangle 414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Picture 5" descr="Understanding the frame format of a UART signal - Networking, Protocols,  and Devices - Arduino Forum">
            <a:extLst>
              <a:ext uri="{FF2B5EF4-FFF2-40B4-BE49-F238E27FC236}">
                <a16:creationId xmlns:a16="http://schemas.microsoft.com/office/drawing/2014/main" id="{843806EC-244E-41C7-ACAE-3ADD2FEBA2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1066" y="3900704"/>
            <a:ext cx="4305905" cy="1923088"/>
          </a:xfrm>
          <a:prstGeom prst="rect">
            <a:avLst/>
          </a:prstGeom>
          <a:noFill/>
          <a:extLst>
            <a:ext uri="{909E8E84-426E-40DD-AFC4-6F175D3DCCD1}">
              <a14:hiddenFill xmlns:a14="http://schemas.microsoft.com/office/drawing/2010/main">
                <a:solidFill>
                  <a:srgbClr val="FFFFFF"/>
                </a:solidFill>
              </a14:hiddenFill>
            </a:ext>
          </a:extLst>
        </p:spPr>
      </p:pic>
      <p:cxnSp>
        <p:nvCxnSpPr>
          <p:cNvPr id="4148" name="Straight Connector 414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21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9B67E-FB65-0B33-9150-7B1DE51E855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latin typeface="Times New Roman" panose="02020603050405020304" pitchFamily="18" charset="0"/>
                <a:cs typeface="Times New Roman" panose="02020603050405020304" pitchFamily="18" charset="0"/>
              </a:rPr>
              <a:t>Rain Guard System</a:t>
            </a:r>
          </a:p>
        </p:txBody>
      </p:sp>
      <p:grpSp>
        <p:nvGrpSpPr>
          <p:cNvPr id="6154" name="Group 615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5" name="Rectangle 61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61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8" name="Rectangle 615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C39B5772-E1F9-14B8-F809-B93EF7F4BB84}"/>
              </a:ext>
            </a:extLst>
          </p:cNvPr>
          <p:cNvSpPr>
            <a:spLocks noGrp="1" noChangeArrowheads="1"/>
          </p:cNvSpPr>
          <p:nvPr>
            <p:ph type="body" sz="half" idx="2"/>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Automatically closes windows when rain is detected.</a:t>
            </a:r>
          </a:p>
          <a:p>
            <a:pPr marL="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Operates using a rain drop sensor and servo motor.</a:t>
            </a:r>
          </a:p>
          <a:p>
            <a:pPr marL="0" marR="0" lvl="0" indent="-228600" fontAlgn="base">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fontAlgn="base">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160" name="Rectangle 615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16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descr="Raindrop Detection Sensor Module - ADIY">
            <a:extLst>
              <a:ext uri="{FF2B5EF4-FFF2-40B4-BE49-F238E27FC236}">
                <a16:creationId xmlns:a16="http://schemas.microsoft.com/office/drawing/2014/main" id="{363045D7-2F39-0E54-9FCE-D6E03BA88F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8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6" name="Rectangle 717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C899F-C4C0-7326-F067-CD3A8C401BBD}"/>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latin typeface="Times New Roman" panose="02020603050405020304" pitchFamily="18" charset="0"/>
                <a:cs typeface="Times New Roman" panose="02020603050405020304" pitchFamily="18" charset="0"/>
              </a:rPr>
              <a:t>Smart Gas Detection</a:t>
            </a:r>
          </a:p>
        </p:txBody>
      </p:sp>
      <p:grpSp>
        <p:nvGrpSpPr>
          <p:cNvPr id="7178" name="Group 717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179" name="Rectangle 717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82" name="Rectangle 718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7CDEDFB-0ACE-29FE-4179-35520654A2A1}"/>
              </a:ext>
            </a:extLst>
          </p:cNvPr>
          <p:cNvSpPr>
            <a:spLocks noGrp="1" noChangeArrowheads="1"/>
          </p:cNvSpPr>
          <p:nvPr>
            <p:ph type="body" sz="half" idx="2"/>
          </p:nvPr>
        </p:nvSpPr>
        <p:spPr bwMode="auto">
          <a:xfrm>
            <a:off x="590719" y="234066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Detects gas leaks and activates a fan and       buzzer for safety.</a:t>
            </a:r>
          </a:p>
          <a:p>
            <a:pPr marL="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Uses an MQ-2 gas sensor.</a:t>
            </a:r>
          </a:p>
          <a:p>
            <a:pPr marL="0" marR="0" lvl="0" indent="-228600" fontAlgn="base">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7184" name="Rectangle 718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descr="MQ2 Smoke Sensor Module - ADIY">
            <a:extLst>
              <a:ext uri="{FF2B5EF4-FFF2-40B4-BE49-F238E27FC236}">
                <a16:creationId xmlns:a16="http://schemas.microsoft.com/office/drawing/2014/main" id="{2A59D9B5-1368-62B7-D603-A9BE2168801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062" r="4" b="53434"/>
          <a:stretch/>
        </p:blipFill>
        <p:spPr bwMode="auto">
          <a:xfrm>
            <a:off x="5977788" y="937797"/>
            <a:ext cx="5425410" cy="23604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an 5V 50x50x10mm 2 wires - JST 2pin 2,54mm Botland - Robotic Shop">
            <a:extLst>
              <a:ext uri="{FF2B5EF4-FFF2-40B4-BE49-F238E27FC236}">
                <a16:creationId xmlns:a16="http://schemas.microsoft.com/office/drawing/2014/main" id="{D0BBF6BE-BF8A-5738-31DC-C534F8A0B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994" y="3335873"/>
            <a:ext cx="2628064" cy="26280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buzzer – Current Components">
            <a:extLst>
              <a:ext uri="{FF2B5EF4-FFF2-40B4-BE49-F238E27FC236}">
                <a16:creationId xmlns:a16="http://schemas.microsoft.com/office/drawing/2014/main" id="{718F8E56-4AA9-D84F-E541-FEAFC3154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812058"/>
            <a:ext cx="2248426" cy="224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07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4D58B-78F5-A299-3C1E-AED4662D4C4E}"/>
              </a:ext>
            </a:extLst>
          </p:cNvPr>
          <p:cNvSpPr>
            <a:spLocks noGrp="1"/>
          </p:cNvSpPr>
          <p:nvPr>
            <p:ph type="title"/>
          </p:nvPr>
        </p:nvSpPr>
        <p:spPr/>
        <p:txBody>
          <a:bodyPr>
            <a:normAutofit fontScale="90000"/>
          </a:bodyPr>
          <a:lstStyle/>
          <a:p>
            <a:pPr algn="ctr"/>
            <a:r>
              <a:rPr lang="en-US" sz="5400" b="1" i="0" dirty="0">
                <a:effectLst/>
                <a:latin typeface="Times New Roman" panose="02020603050405020304" pitchFamily="18" charset="0"/>
                <a:cs typeface="Times New Roman" panose="02020603050405020304" pitchFamily="18" charset="0"/>
              </a:rPr>
              <a:t>Temperature sensing with fan control.</a:t>
            </a:r>
            <a:endParaRPr lang="ar-E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5CAC224-ED02-9AB7-CA3C-3037038DE785}"/>
              </a:ext>
            </a:extLst>
          </p:cNvPr>
          <p:cNvPicPr>
            <a:picLocks noChangeAspect="1"/>
          </p:cNvPicPr>
          <p:nvPr/>
        </p:nvPicPr>
        <p:blipFill>
          <a:blip r:embed="rId2"/>
          <a:stretch>
            <a:fillRect/>
          </a:stretch>
        </p:blipFill>
        <p:spPr>
          <a:xfrm>
            <a:off x="7562595" y="2590797"/>
            <a:ext cx="3478680" cy="3466558"/>
          </a:xfrm>
          <a:prstGeom prst="rect">
            <a:avLst/>
          </a:prstGeom>
        </p:spPr>
      </p:pic>
      <p:pic>
        <p:nvPicPr>
          <p:cNvPr id="9" name="Picture 8">
            <a:extLst>
              <a:ext uri="{FF2B5EF4-FFF2-40B4-BE49-F238E27FC236}">
                <a16:creationId xmlns:a16="http://schemas.microsoft.com/office/drawing/2014/main" id="{D3A7CB3D-4366-DFD8-A2BB-4668C2893814}"/>
              </a:ext>
            </a:extLst>
          </p:cNvPr>
          <p:cNvPicPr>
            <a:picLocks noChangeAspect="1"/>
          </p:cNvPicPr>
          <p:nvPr/>
        </p:nvPicPr>
        <p:blipFill>
          <a:blip r:embed="rId3"/>
          <a:srcRect l="2657" t="4014"/>
          <a:stretch/>
        </p:blipFill>
        <p:spPr>
          <a:xfrm>
            <a:off x="597877" y="2823414"/>
            <a:ext cx="6917844" cy="403652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793E115-A4BB-4D81-C33C-4CD2AD2EB613}"/>
                  </a:ext>
                </a:extLst>
              </p14:cNvPr>
              <p14:cNvContentPartPr/>
              <p14:nvPr/>
            </p14:nvContentPartPr>
            <p14:xfrm>
              <a:off x="3227603" y="4324076"/>
              <a:ext cx="264600" cy="1095120"/>
            </p14:xfrm>
          </p:contentPart>
        </mc:Choice>
        <mc:Fallback xmlns="">
          <p:pic>
            <p:nvPicPr>
              <p:cNvPr id="10" name="Ink 9">
                <a:extLst>
                  <a:ext uri="{FF2B5EF4-FFF2-40B4-BE49-F238E27FC236}">
                    <a16:creationId xmlns:a16="http://schemas.microsoft.com/office/drawing/2014/main" id="{0793E115-A4BB-4D81-C33C-4CD2AD2EB613}"/>
                  </a:ext>
                </a:extLst>
              </p:cNvPr>
              <p:cNvPicPr/>
              <p:nvPr/>
            </p:nvPicPr>
            <p:blipFill>
              <a:blip r:embed="rId5"/>
              <a:stretch>
                <a:fillRect/>
              </a:stretch>
            </p:blipFill>
            <p:spPr>
              <a:xfrm>
                <a:off x="3173603" y="4216076"/>
                <a:ext cx="372240" cy="131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0D46825-CE4D-E34F-C9B0-4F270EFFF566}"/>
                  </a:ext>
                </a:extLst>
              </p14:cNvPr>
              <p14:cNvContentPartPr/>
              <p14:nvPr/>
            </p14:nvContentPartPr>
            <p14:xfrm>
              <a:off x="3247329" y="4871636"/>
              <a:ext cx="231120" cy="480960"/>
            </p14:xfrm>
          </p:contentPart>
        </mc:Choice>
        <mc:Fallback xmlns="">
          <p:pic>
            <p:nvPicPr>
              <p:cNvPr id="11" name="Ink 10">
                <a:extLst>
                  <a:ext uri="{FF2B5EF4-FFF2-40B4-BE49-F238E27FC236}">
                    <a16:creationId xmlns:a16="http://schemas.microsoft.com/office/drawing/2014/main" id="{C0D46825-CE4D-E34F-C9B0-4F270EFFF566}"/>
                  </a:ext>
                </a:extLst>
              </p:cNvPr>
              <p:cNvPicPr/>
              <p:nvPr/>
            </p:nvPicPr>
            <p:blipFill>
              <a:blip r:embed="rId7"/>
              <a:stretch>
                <a:fillRect/>
              </a:stretch>
            </p:blipFill>
            <p:spPr>
              <a:xfrm>
                <a:off x="3193689" y="4763996"/>
                <a:ext cx="33876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19F42F2-E925-F4FF-B8B9-A51726DB030D}"/>
                  </a:ext>
                </a:extLst>
              </p14:cNvPr>
              <p14:cNvContentPartPr/>
              <p14:nvPr/>
            </p14:nvContentPartPr>
            <p14:xfrm>
              <a:off x="3294203" y="5016997"/>
              <a:ext cx="198000" cy="25560"/>
            </p14:xfrm>
          </p:contentPart>
        </mc:Choice>
        <mc:Fallback xmlns="">
          <p:pic>
            <p:nvPicPr>
              <p:cNvPr id="12" name="Ink 11">
                <a:extLst>
                  <a:ext uri="{FF2B5EF4-FFF2-40B4-BE49-F238E27FC236}">
                    <a16:creationId xmlns:a16="http://schemas.microsoft.com/office/drawing/2014/main" id="{A19F42F2-E925-F4FF-B8B9-A51726DB030D}"/>
                  </a:ext>
                </a:extLst>
              </p:cNvPr>
              <p:cNvPicPr/>
              <p:nvPr/>
            </p:nvPicPr>
            <p:blipFill>
              <a:blip r:embed="rId9"/>
              <a:stretch>
                <a:fillRect/>
              </a:stretch>
            </p:blipFill>
            <p:spPr>
              <a:xfrm>
                <a:off x="3240563" y="4909357"/>
                <a:ext cx="305640" cy="241200"/>
              </a:xfrm>
              <a:prstGeom prst="rect">
                <a:avLst/>
              </a:prstGeom>
            </p:spPr>
          </p:pic>
        </mc:Fallback>
      </mc:AlternateContent>
      <p:pic>
        <p:nvPicPr>
          <p:cNvPr id="19" name="Picture 18" descr="A small black fan with red wire&#10;&#10;Description automatically generated">
            <a:extLst>
              <a:ext uri="{FF2B5EF4-FFF2-40B4-BE49-F238E27FC236}">
                <a16:creationId xmlns:a16="http://schemas.microsoft.com/office/drawing/2014/main" id="{F64A5E8D-0FA6-5A36-6963-80951945419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2765079">
            <a:off x="4934963" y="1745883"/>
            <a:ext cx="3366233" cy="3366233"/>
          </a:xfrm>
          <a:prstGeom prst="rect">
            <a:avLst/>
          </a:prstGeom>
        </p:spPr>
      </p:pic>
      <p:cxnSp>
        <p:nvCxnSpPr>
          <p:cNvPr id="21" name="Straight Connector 20">
            <a:extLst>
              <a:ext uri="{FF2B5EF4-FFF2-40B4-BE49-F238E27FC236}">
                <a16:creationId xmlns:a16="http://schemas.microsoft.com/office/drawing/2014/main" id="{99C9EE52-8994-6E9D-3520-EA5D6A0DFAB2}"/>
              </a:ext>
            </a:extLst>
          </p:cNvPr>
          <p:cNvCxnSpPr/>
          <p:nvPr/>
        </p:nvCxnSpPr>
        <p:spPr>
          <a:xfrm flipH="1">
            <a:off x="5251938" y="2332892"/>
            <a:ext cx="480646"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A7CD45F-3B57-0A0D-DCED-601ACCE1A8D9}"/>
              </a:ext>
            </a:extLst>
          </p:cNvPr>
          <p:cNvSpPr txBox="1"/>
          <p:nvPr/>
        </p:nvSpPr>
        <p:spPr>
          <a:xfrm>
            <a:off x="4662764" y="2151828"/>
            <a:ext cx="595035" cy="369332"/>
          </a:xfrm>
          <a:prstGeom prst="rect">
            <a:avLst/>
          </a:prstGeom>
          <a:noFill/>
        </p:spPr>
        <p:txBody>
          <a:bodyPr wrap="none" rtlCol="1">
            <a:spAutoFit/>
          </a:bodyPr>
          <a:lstStyle/>
          <a:p>
            <a:r>
              <a:rPr lang="en-US" dirty="0">
                <a:latin typeface="Times New Roman" panose="02020603050405020304" pitchFamily="18" charset="0"/>
                <a:cs typeface="Times New Roman" panose="02020603050405020304" pitchFamily="18" charset="0"/>
              </a:rPr>
              <a:t>PD3</a:t>
            </a:r>
            <a:endParaRPr lang="ar-EG"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EA6C3117-4DD0-21CA-500E-C9EEBB62DBB7}"/>
                  </a:ext>
                </a:extLst>
              </p14:cNvPr>
              <p14:cNvContentPartPr/>
              <p14:nvPr/>
            </p14:nvContentPartPr>
            <p14:xfrm>
              <a:off x="562523" y="6258997"/>
              <a:ext cx="538560" cy="13680"/>
            </p14:xfrm>
          </p:contentPart>
        </mc:Choice>
        <mc:Fallback xmlns="">
          <p:pic>
            <p:nvPicPr>
              <p:cNvPr id="23" name="Ink 22">
                <a:extLst>
                  <a:ext uri="{FF2B5EF4-FFF2-40B4-BE49-F238E27FC236}">
                    <a16:creationId xmlns:a16="http://schemas.microsoft.com/office/drawing/2014/main" id="{EA6C3117-4DD0-21CA-500E-C9EEBB62DBB7}"/>
                  </a:ext>
                </a:extLst>
              </p:cNvPr>
              <p:cNvPicPr/>
              <p:nvPr/>
            </p:nvPicPr>
            <p:blipFill>
              <a:blip r:embed="rId13"/>
              <a:stretch>
                <a:fillRect/>
              </a:stretch>
            </p:blipFill>
            <p:spPr>
              <a:xfrm>
                <a:off x="508883" y="6151357"/>
                <a:ext cx="646200" cy="229320"/>
              </a:xfrm>
              <a:prstGeom prst="rect">
                <a:avLst/>
              </a:prstGeom>
            </p:spPr>
          </p:pic>
        </mc:Fallback>
      </mc:AlternateContent>
    </p:spTree>
    <p:extLst>
      <p:ext uri="{BB962C8B-B14F-4D97-AF65-F5344CB8AC3E}">
        <p14:creationId xmlns:p14="http://schemas.microsoft.com/office/powerpoint/2010/main" val="4231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E975B-127F-E53B-CF21-089F9DD924EE}"/>
              </a:ext>
            </a:extLst>
          </p:cNvPr>
          <p:cNvSpPr>
            <a:spLocks noGrp="1"/>
          </p:cNvSpPr>
          <p:nvPr>
            <p:ph type="title"/>
          </p:nvPr>
        </p:nvSpPr>
        <p:spPr>
          <a:xfrm>
            <a:off x="838200" y="365125"/>
            <a:ext cx="10515600" cy="1325563"/>
          </a:xfrm>
        </p:spPr>
        <p:txBody>
          <a:bodyPr>
            <a:normAutofit fontScale="90000"/>
          </a:bodyPr>
          <a:lstStyle/>
          <a:p>
            <a:pPr algn="ctr"/>
            <a:r>
              <a:rPr lang="en-US" sz="5400" b="1" i="0" dirty="0">
                <a:effectLst/>
                <a:latin typeface="Times New Roman" panose="02020603050405020304" pitchFamily="18" charset="0"/>
                <a:cs typeface="Times New Roman" panose="02020603050405020304" pitchFamily="18" charset="0"/>
              </a:rPr>
              <a:t>Temperature sensing with fan control.</a:t>
            </a:r>
            <a:endParaRPr lang="ar-E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03E5F70-FA98-A9D7-B71B-895E0F0EC48F}"/>
              </a:ext>
            </a:extLst>
          </p:cNvPr>
          <p:cNvPicPr>
            <a:picLocks noChangeAspect="1"/>
          </p:cNvPicPr>
          <p:nvPr/>
        </p:nvPicPr>
        <p:blipFill>
          <a:blip r:embed="rId2"/>
          <a:stretch>
            <a:fillRect/>
          </a:stretch>
        </p:blipFill>
        <p:spPr>
          <a:xfrm>
            <a:off x="956545" y="2319277"/>
            <a:ext cx="10278909" cy="4020111"/>
          </a:xfrm>
          <a:prstGeom prst="rect">
            <a:avLst/>
          </a:prstGeom>
        </p:spPr>
      </p:pic>
      <p:sp>
        <p:nvSpPr>
          <p:cNvPr id="15" name="TextBox 14">
            <a:extLst>
              <a:ext uri="{FF2B5EF4-FFF2-40B4-BE49-F238E27FC236}">
                <a16:creationId xmlns:a16="http://schemas.microsoft.com/office/drawing/2014/main" id="{97EE82C6-E4C3-CCF9-924C-7EA5206A5122}"/>
              </a:ext>
            </a:extLst>
          </p:cNvPr>
          <p:cNvSpPr txBox="1"/>
          <p:nvPr/>
        </p:nvSpPr>
        <p:spPr>
          <a:xfrm>
            <a:off x="956544" y="1820316"/>
            <a:ext cx="6862747"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Steinhart-Hart equation solving linearity problem</a:t>
            </a:r>
            <a:endParaRPr lang="ar-EG"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63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2">
            <a:extLst>
              <a:ext uri="{FF2B5EF4-FFF2-40B4-BE49-F238E27FC236}">
                <a16:creationId xmlns:a16="http://schemas.microsoft.com/office/drawing/2014/main" id="{379450E5-5045-F254-9EFB-F64F985143FC}"/>
              </a:ext>
            </a:extLst>
          </p:cNvPr>
          <p:cNvGrpSpPr/>
          <p:nvPr/>
        </p:nvGrpSpPr>
        <p:grpSpPr>
          <a:xfrm>
            <a:off x="1571848" y="1453993"/>
            <a:ext cx="2898553" cy="509369"/>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4"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5"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6" name="TextBox 23">
            <a:extLst>
              <a:ext uri="{FF2B5EF4-FFF2-40B4-BE49-F238E27FC236}">
                <a16:creationId xmlns:a16="http://schemas.microsoft.com/office/drawing/2014/main" id="{4071E42B-35BE-41A9-7E90-FFA87685FC62}"/>
              </a:ext>
            </a:extLst>
          </p:cNvPr>
          <p:cNvSpPr txBox="1"/>
          <p:nvPr/>
        </p:nvSpPr>
        <p:spPr>
          <a:xfrm>
            <a:off x="1860957" y="1413374"/>
            <a:ext cx="2466547" cy="575542"/>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2400" b="1" dirty="0"/>
              <a:t>Embedded Systems</a:t>
            </a:r>
            <a:endParaRPr lang="en-US" sz="1576" b="1" dirty="0">
              <a:solidFill>
                <a:srgbClr val="192F40"/>
              </a:solidFill>
              <a:latin typeface="Aileron Heavy"/>
              <a:ea typeface="Aileron Heavy"/>
              <a:cs typeface="Aileron Heavy"/>
              <a:sym typeface="Aileron Heavy"/>
            </a:endParaRPr>
          </a:p>
        </p:txBody>
      </p:sp>
      <p:grpSp>
        <p:nvGrpSpPr>
          <p:cNvPr id="7" name="Group 19">
            <a:extLst>
              <a:ext uri="{FF2B5EF4-FFF2-40B4-BE49-F238E27FC236}">
                <a16:creationId xmlns:a16="http://schemas.microsoft.com/office/drawing/2014/main" id="{53535A09-D663-679D-BCBC-A90A09757418}"/>
              </a:ext>
            </a:extLst>
          </p:cNvPr>
          <p:cNvGrpSpPr/>
          <p:nvPr/>
        </p:nvGrpSpPr>
        <p:grpSpPr>
          <a:xfrm>
            <a:off x="83245" y="293505"/>
            <a:ext cx="4267200" cy="696585"/>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8" name="Freeform 20">
              <a:extLst>
                <a:ext uri="{FF2B5EF4-FFF2-40B4-BE49-F238E27FC236}">
                  <a16:creationId xmlns:a16="http://schemas.microsoft.com/office/drawing/2014/main" id="{B968FC11-0546-7DC6-AED8-26EB9021A16A}"/>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9" name="TextBox 21">
              <a:extLst>
                <a:ext uri="{FF2B5EF4-FFF2-40B4-BE49-F238E27FC236}">
                  <a16:creationId xmlns:a16="http://schemas.microsoft.com/office/drawing/2014/main" id="{89093270-35FB-1F88-9B32-84F40CC23996}"/>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grpSp>
        <p:nvGrpSpPr>
          <p:cNvPr id="13" name="Group 32">
            <a:extLst>
              <a:ext uri="{FF2B5EF4-FFF2-40B4-BE49-F238E27FC236}">
                <a16:creationId xmlns:a16="http://schemas.microsoft.com/office/drawing/2014/main" id="{379450E5-5045-F254-9EFB-F64F985143FC}"/>
              </a:ext>
            </a:extLst>
          </p:cNvPr>
          <p:cNvGrpSpPr/>
          <p:nvPr/>
        </p:nvGrpSpPr>
        <p:grpSpPr>
          <a:xfrm>
            <a:off x="5169870" y="1165282"/>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14"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15"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16" name="TextBox 23">
            <a:extLst>
              <a:ext uri="{FF2B5EF4-FFF2-40B4-BE49-F238E27FC236}">
                <a16:creationId xmlns:a16="http://schemas.microsoft.com/office/drawing/2014/main" id="{4071E42B-35BE-41A9-7E90-FFA87685FC62}"/>
              </a:ext>
            </a:extLst>
          </p:cNvPr>
          <p:cNvSpPr txBox="1"/>
          <p:nvPr/>
        </p:nvSpPr>
        <p:spPr>
          <a:xfrm>
            <a:off x="5402540" y="1147148"/>
            <a:ext cx="1684541"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Collect Data</a:t>
            </a:r>
            <a:endParaRPr lang="en-US" sz="1467" b="1" dirty="0">
              <a:solidFill>
                <a:srgbClr val="192F40"/>
              </a:solidFill>
              <a:latin typeface="Aileron Heavy"/>
              <a:ea typeface="Aileron Heavy"/>
              <a:cs typeface="Aileron Heavy"/>
              <a:sym typeface="Aileron Heavy"/>
            </a:endParaRPr>
          </a:p>
        </p:txBody>
      </p:sp>
      <p:grpSp>
        <p:nvGrpSpPr>
          <p:cNvPr id="17" name="Group 32">
            <a:extLst>
              <a:ext uri="{FF2B5EF4-FFF2-40B4-BE49-F238E27FC236}">
                <a16:creationId xmlns:a16="http://schemas.microsoft.com/office/drawing/2014/main" id="{379450E5-5045-F254-9EFB-F64F985143FC}"/>
              </a:ext>
            </a:extLst>
          </p:cNvPr>
          <p:cNvGrpSpPr/>
          <p:nvPr/>
        </p:nvGrpSpPr>
        <p:grpSpPr>
          <a:xfrm>
            <a:off x="5169869" y="1781344"/>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18"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19"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20" name="TextBox 23">
            <a:extLst>
              <a:ext uri="{FF2B5EF4-FFF2-40B4-BE49-F238E27FC236}">
                <a16:creationId xmlns:a16="http://schemas.microsoft.com/office/drawing/2014/main" id="{4071E42B-35BE-41A9-7E90-FFA87685FC62}"/>
              </a:ext>
            </a:extLst>
          </p:cNvPr>
          <p:cNvSpPr txBox="1"/>
          <p:nvPr/>
        </p:nvSpPr>
        <p:spPr>
          <a:xfrm>
            <a:off x="5402538" y="1781343"/>
            <a:ext cx="1684543"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Communication</a:t>
            </a:r>
            <a:endParaRPr lang="en-US" sz="1400" b="1" dirty="0">
              <a:solidFill>
                <a:srgbClr val="192F40"/>
              </a:solidFill>
              <a:latin typeface="Aileron Heavy"/>
              <a:ea typeface="Aileron Heavy"/>
              <a:cs typeface="Aileron Heavy"/>
              <a:sym typeface="Aileron Heavy"/>
            </a:endParaRPr>
          </a:p>
        </p:txBody>
      </p:sp>
      <p:grpSp>
        <p:nvGrpSpPr>
          <p:cNvPr id="24" name="Group 32">
            <a:extLst>
              <a:ext uri="{FF2B5EF4-FFF2-40B4-BE49-F238E27FC236}">
                <a16:creationId xmlns:a16="http://schemas.microsoft.com/office/drawing/2014/main" id="{379450E5-5045-F254-9EFB-F64F985143FC}"/>
              </a:ext>
            </a:extLst>
          </p:cNvPr>
          <p:cNvGrpSpPr/>
          <p:nvPr/>
        </p:nvGrpSpPr>
        <p:grpSpPr>
          <a:xfrm>
            <a:off x="7980150" y="1419616"/>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25"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26"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31" name="TextBox 23">
            <a:extLst>
              <a:ext uri="{FF2B5EF4-FFF2-40B4-BE49-F238E27FC236}">
                <a16:creationId xmlns:a16="http://schemas.microsoft.com/office/drawing/2014/main" id="{4071E42B-35BE-41A9-7E90-FFA87685FC62}"/>
              </a:ext>
            </a:extLst>
          </p:cNvPr>
          <p:cNvSpPr txBox="1"/>
          <p:nvPr/>
        </p:nvSpPr>
        <p:spPr>
          <a:xfrm>
            <a:off x="8212820" y="1440726"/>
            <a:ext cx="1684541"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Control Actions</a:t>
            </a:r>
            <a:endParaRPr lang="en-US" sz="1400" b="1" dirty="0">
              <a:solidFill>
                <a:srgbClr val="192F40"/>
              </a:solidFill>
              <a:latin typeface="Aileron Heavy"/>
              <a:ea typeface="Aileron Heavy"/>
              <a:cs typeface="Aileron Heavy"/>
              <a:sym typeface="Aileron Heavy"/>
            </a:endParaRPr>
          </a:p>
        </p:txBody>
      </p:sp>
      <p:grpSp>
        <p:nvGrpSpPr>
          <p:cNvPr id="32" name="Group 32">
            <a:extLst>
              <a:ext uri="{FF2B5EF4-FFF2-40B4-BE49-F238E27FC236}">
                <a16:creationId xmlns:a16="http://schemas.microsoft.com/office/drawing/2014/main" id="{379450E5-5045-F254-9EFB-F64F985143FC}"/>
              </a:ext>
            </a:extLst>
          </p:cNvPr>
          <p:cNvGrpSpPr/>
          <p:nvPr/>
        </p:nvGrpSpPr>
        <p:grpSpPr>
          <a:xfrm>
            <a:off x="869777" y="5249557"/>
            <a:ext cx="2898553" cy="509369"/>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33"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34"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35" name="TextBox 23">
            <a:extLst>
              <a:ext uri="{FF2B5EF4-FFF2-40B4-BE49-F238E27FC236}">
                <a16:creationId xmlns:a16="http://schemas.microsoft.com/office/drawing/2014/main" id="{4071E42B-35BE-41A9-7E90-FFA87685FC62}"/>
              </a:ext>
            </a:extLst>
          </p:cNvPr>
          <p:cNvSpPr txBox="1"/>
          <p:nvPr/>
        </p:nvSpPr>
        <p:spPr>
          <a:xfrm>
            <a:off x="1074308" y="5295675"/>
            <a:ext cx="2489488" cy="293414"/>
          </a:xfrm>
          <a:prstGeom prst="rect">
            <a:avLst/>
          </a:prstGeom>
          <a:solidFill>
            <a:schemeClr val="bg1">
              <a:lumMod val="90000"/>
            </a:schemeClr>
          </a:solidFill>
        </p:spPr>
        <p:txBody>
          <a:bodyPr lIns="0" tIns="0" rIns="0" bIns="0" rtlCol="0" anchor="t">
            <a:spAutoFit/>
          </a:bodyPr>
          <a:lstStyle/>
          <a:p>
            <a:pPr algn="ctr">
              <a:lnSpc>
                <a:spcPts val="2207"/>
              </a:lnSpc>
            </a:pPr>
            <a:r>
              <a:rPr lang="en-US" sz="2400" b="1" dirty="0"/>
              <a:t>Cloud</a:t>
            </a:r>
            <a:endParaRPr lang="en-US" sz="1576" b="1" dirty="0">
              <a:solidFill>
                <a:srgbClr val="192F40"/>
              </a:solidFill>
              <a:latin typeface="Aileron Heavy"/>
              <a:ea typeface="Aileron Heavy"/>
              <a:cs typeface="Aileron Heavy"/>
              <a:sym typeface="Aileron Heavy"/>
            </a:endParaRPr>
          </a:p>
        </p:txBody>
      </p:sp>
      <p:grpSp>
        <p:nvGrpSpPr>
          <p:cNvPr id="36" name="Group 32">
            <a:extLst>
              <a:ext uri="{FF2B5EF4-FFF2-40B4-BE49-F238E27FC236}">
                <a16:creationId xmlns:a16="http://schemas.microsoft.com/office/drawing/2014/main" id="{379450E5-5045-F254-9EFB-F64F985143FC}"/>
              </a:ext>
            </a:extLst>
          </p:cNvPr>
          <p:cNvGrpSpPr/>
          <p:nvPr/>
        </p:nvGrpSpPr>
        <p:grpSpPr>
          <a:xfrm>
            <a:off x="4125530" y="5249557"/>
            <a:ext cx="2898553" cy="509369"/>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37"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38"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39" name="TextBox 23">
            <a:extLst>
              <a:ext uri="{FF2B5EF4-FFF2-40B4-BE49-F238E27FC236}">
                <a16:creationId xmlns:a16="http://schemas.microsoft.com/office/drawing/2014/main" id="{4071E42B-35BE-41A9-7E90-FFA87685FC62}"/>
              </a:ext>
            </a:extLst>
          </p:cNvPr>
          <p:cNvSpPr txBox="1"/>
          <p:nvPr/>
        </p:nvSpPr>
        <p:spPr>
          <a:xfrm>
            <a:off x="4366832" y="5156201"/>
            <a:ext cx="2391181" cy="548355"/>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Replacing the local network</a:t>
            </a:r>
            <a:endParaRPr lang="en-US" sz="1467" b="1" dirty="0">
              <a:solidFill>
                <a:srgbClr val="192F40"/>
              </a:solidFill>
              <a:latin typeface="Aileron Heavy"/>
              <a:ea typeface="Aileron Heavy"/>
              <a:cs typeface="Aileron Heavy"/>
              <a:sym typeface="Aileron Heavy"/>
            </a:endParaRPr>
          </a:p>
        </p:txBody>
      </p:sp>
      <p:grpSp>
        <p:nvGrpSpPr>
          <p:cNvPr id="40" name="Group 32">
            <a:extLst>
              <a:ext uri="{FF2B5EF4-FFF2-40B4-BE49-F238E27FC236}">
                <a16:creationId xmlns:a16="http://schemas.microsoft.com/office/drawing/2014/main" id="{379450E5-5045-F254-9EFB-F64F985143FC}"/>
              </a:ext>
            </a:extLst>
          </p:cNvPr>
          <p:cNvGrpSpPr/>
          <p:nvPr/>
        </p:nvGrpSpPr>
        <p:grpSpPr>
          <a:xfrm>
            <a:off x="7202514" y="5016869"/>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41"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42"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grpSp>
        <p:nvGrpSpPr>
          <p:cNvPr id="43" name="Group 32">
            <a:extLst>
              <a:ext uri="{FF2B5EF4-FFF2-40B4-BE49-F238E27FC236}">
                <a16:creationId xmlns:a16="http://schemas.microsoft.com/office/drawing/2014/main" id="{379450E5-5045-F254-9EFB-F64F985143FC}"/>
              </a:ext>
            </a:extLst>
          </p:cNvPr>
          <p:cNvGrpSpPr/>
          <p:nvPr/>
        </p:nvGrpSpPr>
        <p:grpSpPr>
          <a:xfrm>
            <a:off x="7202514" y="5709558"/>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44"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45"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47" name="TextBox 23">
            <a:extLst>
              <a:ext uri="{FF2B5EF4-FFF2-40B4-BE49-F238E27FC236}">
                <a16:creationId xmlns:a16="http://schemas.microsoft.com/office/drawing/2014/main" id="{4071E42B-35BE-41A9-7E90-FFA87685FC62}"/>
              </a:ext>
            </a:extLst>
          </p:cNvPr>
          <p:cNvSpPr txBox="1"/>
          <p:nvPr/>
        </p:nvSpPr>
        <p:spPr>
          <a:xfrm>
            <a:off x="7435183" y="5023812"/>
            <a:ext cx="1684543" cy="575542"/>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2400" b="1" dirty="0"/>
              <a:t>Data Storage</a:t>
            </a:r>
            <a:endParaRPr lang="en-US" sz="1400" b="1" dirty="0">
              <a:solidFill>
                <a:srgbClr val="192F40"/>
              </a:solidFill>
              <a:latin typeface="Aileron Heavy"/>
              <a:ea typeface="Aileron Heavy"/>
              <a:cs typeface="Aileron Heavy"/>
              <a:sym typeface="Aileron Heavy"/>
            </a:endParaRPr>
          </a:p>
        </p:txBody>
      </p:sp>
      <p:sp>
        <p:nvSpPr>
          <p:cNvPr id="48" name="TextBox 23">
            <a:extLst>
              <a:ext uri="{FF2B5EF4-FFF2-40B4-BE49-F238E27FC236}">
                <a16:creationId xmlns:a16="http://schemas.microsoft.com/office/drawing/2014/main" id="{4071E42B-35BE-41A9-7E90-FFA87685FC62}"/>
              </a:ext>
            </a:extLst>
          </p:cNvPr>
          <p:cNvSpPr txBox="1"/>
          <p:nvPr/>
        </p:nvSpPr>
        <p:spPr>
          <a:xfrm>
            <a:off x="7443323" y="5696329"/>
            <a:ext cx="1684543"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Data Processing</a:t>
            </a:r>
            <a:endParaRPr lang="en-US" sz="1333" b="1" dirty="0">
              <a:solidFill>
                <a:srgbClr val="192F40"/>
              </a:solidFill>
              <a:latin typeface="Aileron Heavy"/>
              <a:ea typeface="Aileron Heavy"/>
              <a:cs typeface="Aileron Heavy"/>
              <a:sym typeface="Aileron Heavy"/>
            </a:endParaRPr>
          </a:p>
        </p:txBody>
      </p:sp>
      <p:grpSp>
        <p:nvGrpSpPr>
          <p:cNvPr id="52" name="Group 32">
            <a:extLst>
              <a:ext uri="{FF2B5EF4-FFF2-40B4-BE49-F238E27FC236}">
                <a16:creationId xmlns:a16="http://schemas.microsoft.com/office/drawing/2014/main" id="{379450E5-5045-F254-9EFB-F64F985143FC}"/>
              </a:ext>
            </a:extLst>
          </p:cNvPr>
          <p:cNvGrpSpPr/>
          <p:nvPr/>
        </p:nvGrpSpPr>
        <p:grpSpPr>
          <a:xfrm>
            <a:off x="9585067" y="5269637"/>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53"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54"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58" name="TextBox 23">
            <a:extLst>
              <a:ext uri="{FF2B5EF4-FFF2-40B4-BE49-F238E27FC236}">
                <a16:creationId xmlns:a16="http://schemas.microsoft.com/office/drawing/2014/main" id="{4071E42B-35BE-41A9-7E90-FFA87685FC62}"/>
              </a:ext>
            </a:extLst>
          </p:cNvPr>
          <p:cNvSpPr txBox="1"/>
          <p:nvPr/>
        </p:nvSpPr>
        <p:spPr>
          <a:xfrm>
            <a:off x="9817737" y="5292281"/>
            <a:ext cx="1684543"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Remote Access</a:t>
            </a:r>
            <a:endParaRPr lang="en-US" sz="1200" b="1" dirty="0">
              <a:solidFill>
                <a:srgbClr val="192F40"/>
              </a:solidFill>
              <a:latin typeface="Aileron Heavy"/>
              <a:ea typeface="Aileron Heavy"/>
              <a:cs typeface="Aileron Heavy"/>
              <a:sym typeface="Aileron Heavy"/>
            </a:endParaRPr>
          </a:p>
        </p:txBody>
      </p:sp>
      <p:pic>
        <p:nvPicPr>
          <p:cNvPr id="46" name="Picture 2" descr="Story p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504" y="2470356"/>
            <a:ext cx="3521277" cy="2334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TextBox 23">
            <a:extLst>
              <a:ext uri="{FF2B5EF4-FFF2-40B4-BE49-F238E27FC236}">
                <a16:creationId xmlns:a16="http://schemas.microsoft.com/office/drawing/2014/main" id="{4071E42B-35BE-41A9-7E90-FFA87685FC62}"/>
              </a:ext>
            </a:extLst>
          </p:cNvPr>
          <p:cNvSpPr txBox="1"/>
          <p:nvPr/>
        </p:nvSpPr>
        <p:spPr>
          <a:xfrm>
            <a:off x="972101" y="406647"/>
            <a:ext cx="2489488" cy="539763"/>
          </a:xfrm>
          <a:prstGeom prst="rect">
            <a:avLst/>
          </a:prstGeom>
          <a:solidFill>
            <a:schemeClr val="bg1">
              <a:lumMod val="90000"/>
            </a:schemeClr>
          </a:solidFill>
        </p:spPr>
        <p:txBody>
          <a:bodyPr lIns="0" tIns="0" rIns="0" bIns="0" rtlCol="0" anchor="t">
            <a:spAutoFit/>
          </a:bodyPr>
          <a:lstStyle/>
          <a:p>
            <a:pPr algn="ctr">
              <a:lnSpc>
                <a:spcPts val="2207"/>
              </a:lnSpc>
            </a:pPr>
            <a:r>
              <a:rPr lang="en-US" sz="2133" b="1" dirty="0">
                <a:ea typeface="Aileron Heavy"/>
              </a:rPr>
              <a:t>Tracks</a:t>
            </a:r>
          </a:p>
          <a:p>
            <a:pPr algn="ctr">
              <a:lnSpc>
                <a:spcPts val="2207"/>
              </a:lnSpc>
            </a:pPr>
            <a:endParaRPr lang="en-US" sz="1576" b="1" dirty="0">
              <a:solidFill>
                <a:srgbClr val="192F40"/>
              </a:solidFill>
              <a:latin typeface="Aileron Heavy"/>
              <a:ea typeface="Aileron Heavy"/>
              <a:cs typeface="Aileron Heavy"/>
              <a:sym typeface="Aileron Heavy"/>
            </a:endParaRPr>
          </a:p>
        </p:txBody>
      </p:sp>
    </p:spTree>
    <p:extLst>
      <p:ext uri="{BB962C8B-B14F-4D97-AF65-F5344CB8AC3E}">
        <p14:creationId xmlns:p14="http://schemas.microsoft.com/office/powerpoint/2010/main" val="362315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F7A94-B2B3-2B8C-D808-F54F68D378F3}"/>
              </a:ext>
            </a:extLst>
          </p:cNvPr>
          <p:cNvSpPr>
            <a:spLocks noGrp="1"/>
          </p:cNvSpPr>
          <p:nvPr>
            <p:ph type="title"/>
          </p:nvPr>
        </p:nvSpPr>
        <p:spPr>
          <a:xfrm>
            <a:off x="838200" y="365125"/>
            <a:ext cx="10515600" cy="1325563"/>
          </a:xfrm>
        </p:spPr>
        <p:txBody>
          <a:bodyPr>
            <a:normAutofit fontScale="90000"/>
          </a:bodyPr>
          <a:lstStyle/>
          <a:p>
            <a:pPr algn="ctr"/>
            <a:r>
              <a:rPr lang="en-US" sz="5400" b="1" i="0" dirty="0">
                <a:effectLst/>
                <a:latin typeface="Times New Roman" panose="02020603050405020304" pitchFamily="18" charset="0"/>
                <a:cs typeface="Times New Roman" panose="02020603050405020304" pitchFamily="18" charset="0"/>
              </a:rPr>
              <a:t>Temperature sensing with fan control.</a:t>
            </a:r>
            <a:endParaRPr lang="ar-EG" dirty="0">
              <a:latin typeface="Times New Roman" panose="02020603050405020304" pitchFamily="18" charset="0"/>
              <a:cs typeface="Times New Roman" panose="02020603050405020304" pitchFamily="18" charset="0"/>
            </a:endParaRPr>
          </a:p>
        </p:txBody>
      </p:sp>
      <p:pic>
        <p:nvPicPr>
          <p:cNvPr id="6" name="Picture 5" descr="A graph with lines and numbers&#10;&#10;Description automatically generated">
            <a:extLst>
              <a:ext uri="{FF2B5EF4-FFF2-40B4-BE49-F238E27FC236}">
                <a16:creationId xmlns:a16="http://schemas.microsoft.com/office/drawing/2014/main" id="{B0089240-8677-6698-4F8F-179CF4D1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002" y="1973571"/>
            <a:ext cx="5807784" cy="4305901"/>
          </a:xfrm>
          <a:prstGeom prst="rect">
            <a:avLst/>
          </a:prstGeom>
        </p:spPr>
      </p:pic>
      <p:pic>
        <p:nvPicPr>
          <p:cNvPr id="8" name="Picture 7">
            <a:extLst>
              <a:ext uri="{FF2B5EF4-FFF2-40B4-BE49-F238E27FC236}">
                <a16:creationId xmlns:a16="http://schemas.microsoft.com/office/drawing/2014/main" id="{502117A6-AFA6-5858-CB82-05744379F203}"/>
              </a:ext>
            </a:extLst>
          </p:cNvPr>
          <p:cNvPicPr>
            <a:picLocks noChangeAspect="1"/>
          </p:cNvPicPr>
          <p:nvPr/>
        </p:nvPicPr>
        <p:blipFill>
          <a:blip r:embed="rId3"/>
          <a:srcRect b="3717"/>
          <a:stretch/>
        </p:blipFill>
        <p:spPr>
          <a:xfrm>
            <a:off x="838200" y="1973571"/>
            <a:ext cx="4926802" cy="4145875"/>
          </a:xfrm>
          <a:prstGeom prst="rect">
            <a:avLst/>
          </a:prstGeom>
        </p:spPr>
      </p:pic>
    </p:spTree>
    <p:extLst>
      <p:ext uri="{BB962C8B-B14F-4D97-AF65-F5344CB8AC3E}">
        <p14:creationId xmlns:p14="http://schemas.microsoft.com/office/powerpoint/2010/main" val="193979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B0B8-18DD-3FD2-7B51-DD4A8F70F479}"/>
              </a:ext>
            </a:extLst>
          </p:cNvPr>
          <p:cNvSpPr>
            <a:spLocks noGrp="1"/>
          </p:cNvSpPr>
          <p:nvPr>
            <p:ph type="title"/>
          </p:nvPr>
        </p:nvSpPr>
        <p:spPr>
          <a:xfrm>
            <a:off x="55684" y="388571"/>
            <a:ext cx="12080631" cy="1325563"/>
          </a:xfrm>
        </p:spPr>
        <p:txBody>
          <a:bodyPr>
            <a:noAutofit/>
          </a:bodyPr>
          <a:lstStyle/>
          <a:p>
            <a:r>
              <a:rPr lang="en-US" sz="4400" b="1" dirty="0">
                <a:latin typeface="Times New Roman" panose="02020603050405020304" pitchFamily="18" charset="0"/>
                <a:cs typeface="Times New Roman" panose="02020603050405020304" pitchFamily="18" charset="0"/>
              </a:rPr>
              <a:t>Dark activated system with solar charging system</a:t>
            </a:r>
            <a:endParaRPr lang="ar-EG" sz="4400" dirty="0"/>
          </a:p>
        </p:txBody>
      </p:sp>
      <p:pic>
        <p:nvPicPr>
          <p:cNvPr id="5" name="Picture 4" descr="A diagram of a relay&#10;&#10;Description automatically generated">
            <a:extLst>
              <a:ext uri="{FF2B5EF4-FFF2-40B4-BE49-F238E27FC236}">
                <a16:creationId xmlns:a16="http://schemas.microsoft.com/office/drawing/2014/main" id="{3813CBCF-BC4E-C5CB-40FD-1A537F092861}"/>
              </a:ext>
            </a:extLst>
          </p:cNvPr>
          <p:cNvPicPr>
            <a:picLocks noChangeAspect="1"/>
          </p:cNvPicPr>
          <p:nvPr/>
        </p:nvPicPr>
        <p:blipFill>
          <a:blip r:embed="rId2">
            <a:extLst>
              <a:ext uri="{28A0092B-C50C-407E-A947-70E740481C1C}">
                <a14:useLocalDpi xmlns:a14="http://schemas.microsoft.com/office/drawing/2010/main" val="0"/>
              </a:ext>
            </a:extLst>
          </a:blip>
          <a:srcRect t="22567" b="10903"/>
          <a:stretch/>
        </p:blipFill>
        <p:spPr>
          <a:xfrm>
            <a:off x="457247" y="1927271"/>
            <a:ext cx="8288168" cy="4220309"/>
          </a:xfrm>
          <a:prstGeom prst="rect">
            <a:avLst/>
          </a:prstGeom>
        </p:spPr>
      </p:pic>
      <p:sp>
        <p:nvSpPr>
          <p:cNvPr id="6" name="TextBox 5">
            <a:extLst>
              <a:ext uri="{FF2B5EF4-FFF2-40B4-BE49-F238E27FC236}">
                <a16:creationId xmlns:a16="http://schemas.microsoft.com/office/drawing/2014/main" id="{1958B134-7C3F-8303-031A-8AAF4E4EEF10}"/>
              </a:ext>
            </a:extLst>
          </p:cNvPr>
          <p:cNvSpPr txBox="1"/>
          <p:nvPr/>
        </p:nvSpPr>
        <p:spPr>
          <a:xfrm>
            <a:off x="3927231" y="4783016"/>
            <a:ext cx="2262992" cy="461665"/>
          </a:xfrm>
          <a:prstGeom prst="rect">
            <a:avLst/>
          </a:prstGeom>
          <a:noFill/>
        </p:spPr>
        <p:txBody>
          <a:bodyPr wrap="none" rtlCol="1">
            <a:spAutoFit/>
          </a:bodyPr>
          <a:lstStyle/>
          <a:p>
            <a:r>
              <a:rPr lang="en-US" sz="2400" b="1" dirty="0">
                <a:latin typeface="Times New Roman" panose="02020603050405020304" pitchFamily="18" charset="0"/>
                <a:cs typeface="Times New Roman" panose="02020603050405020304" pitchFamily="18" charset="0"/>
              </a:rPr>
              <a:t>Schmitt trigger</a:t>
            </a:r>
            <a:endParaRPr lang="ar-EG" sz="2400" b="1" dirty="0">
              <a:latin typeface="Times New Roman" panose="02020603050405020304" pitchFamily="18" charset="0"/>
              <a:cs typeface="Times New Roman" panose="02020603050405020304" pitchFamily="18" charset="0"/>
            </a:endParaRPr>
          </a:p>
        </p:txBody>
      </p:sp>
      <p:pic>
        <p:nvPicPr>
          <p:cNvPr id="8" name="Picture 7" descr="A diagram of a function&#10;&#10;Description automatically generated">
            <a:extLst>
              <a:ext uri="{FF2B5EF4-FFF2-40B4-BE49-F238E27FC236}">
                <a16:creationId xmlns:a16="http://schemas.microsoft.com/office/drawing/2014/main" id="{375197CB-9203-5D0E-CF73-3884261119A3}"/>
              </a:ext>
            </a:extLst>
          </p:cNvPr>
          <p:cNvPicPr>
            <a:picLocks noChangeAspect="1"/>
          </p:cNvPicPr>
          <p:nvPr/>
        </p:nvPicPr>
        <p:blipFill>
          <a:blip r:embed="rId3">
            <a:extLst>
              <a:ext uri="{28A0092B-C50C-407E-A947-70E740481C1C}">
                <a14:useLocalDpi xmlns:a14="http://schemas.microsoft.com/office/drawing/2010/main" val="0"/>
              </a:ext>
            </a:extLst>
          </a:blip>
          <a:srcRect b="22641"/>
          <a:stretch/>
        </p:blipFill>
        <p:spPr>
          <a:xfrm>
            <a:off x="8152279" y="1928941"/>
            <a:ext cx="3741465" cy="308490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E38846-AF26-4ED2-6B3F-86B6AE991A80}"/>
                  </a:ext>
                </a:extLst>
              </p:cNvPr>
              <p:cNvSpPr txBox="1"/>
              <p:nvPr/>
            </p:nvSpPr>
            <p:spPr>
              <a:xfrm>
                <a:off x="8484287" y="5211937"/>
                <a:ext cx="1249573" cy="520399"/>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𝑈𝑇</m:t>
                          </m:r>
                          <m:r>
                            <a:rPr lang="en-US" b="0" i="1" smtClean="0">
                              <a:latin typeface="Cambria Math" panose="02040503050406030204" pitchFamily="18" charset="0"/>
                            </a:rPr>
                            <m:t> </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ar-EG" dirty="0"/>
              </a:p>
            </p:txBody>
          </p:sp>
        </mc:Choice>
        <mc:Fallback xmlns="">
          <p:sp>
            <p:nvSpPr>
              <p:cNvPr id="9" name="TextBox 8">
                <a:extLst>
                  <a:ext uri="{FF2B5EF4-FFF2-40B4-BE49-F238E27FC236}">
                    <a16:creationId xmlns:a16="http://schemas.microsoft.com/office/drawing/2014/main" id="{5AE38846-AF26-4ED2-6B3F-86B6AE991A80}"/>
                  </a:ext>
                </a:extLst>
              </p:cNvPr>
              <p:cNvSpPr txBox="1">
                <a:spLocks noRot="1" noChangeAspect="1" noMove="1" noResize="1" noEditPoints="1" noAdjustHandles="1" noChangeArrowheads="1" noChangeShapeType="1" noTextEdit="1"/>
              </p:cNvSpPr>
              <p:nvPr/>
            </p:nvSpPr>
            <p:spPr>
              <a:xfrm>
                <a:off x="8484287" y="5211937"/>
                <a:ext cx="1249573" cy="520399"/>
              </a:xfrm>
              <a:prstGeom prst="rect">
                <a:avLst/>
              </a:prstGeom>
              <a:blipFill>
                <a:blip r:embed="rId4"/>
                <a:stretch>
                  <a:fillRect/>
                </a:stretch>
              </a:blipFill>
            </p:spPr>
            <p:txBody>
              <a:bodyPr/>
              <a:lstStyle/>
              <a:p>
                <a:r>
                  <a:rPr lang="ar-E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FD6F74-E3DA-17DE-4B78-E0C740F44FFD}"/>
                  </a:ext>
                </a:extLst>
              </p:cNvPr>
              <p:cNvSpPr txBox="1"/>
              <p:nvPr/>
            </p:nvSpPr>
            <p:spPr>
              <a:xfrm>
                <a:off x="8490907" y="5930425"/>
                <a:ext cx="1219115" cy="520399"/>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𝐿𝑇</m:t>
                          </m:r>
                          <m:r>
                            <a:rPr lang="en-US" b="0" i="1" smtClean="0">
                              <a:latin typeface="Cambria Math" panose="02040503050406030204" pitchFamily="18" charset="0"/>
                            </a:rPr>
                            <m:t> </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ar-EG" dirty="0"/>
              </a:p>
            </p:txBody>
          </p:sp>
        </mc:Choice>
        <mc:Fallback xmlns="">
          <p:sp>
            <p:nvSpPr>
              <p:cNvPr id="10" name="TextBox 9">
                <a:extLst>
                  <a:ext uri="{FF2B5EF4-FFF2-40B4-BE49-F238E27FC236}">
                    <a16:creationId xmlns:a16="http://schemas.microsoft.com/office/drawing/2014/main" id="{24FD6F74-E3DA-17DE-4B78-E0C740F44FFD}"/>
                  </a:ext>
                </a:extLst>
              </p:cNvPr>
              <p:cNvSpPr txBox="1">
                <a:spLocks noRot="1" noChangeAspect="1" noMove="1" noResize="1" noEditPoints="1" noAdjustHandles="1" noChangeArrowheads="1" noChangeShapeType="1" noTextEdit="1"/>
              </p:cNvSpPr>
              <p:nvPr/>
            </p:nvSpPr>
            <p:spPr>
              <a:xfrm>
                <a:off x="8490907" y="5930425"/>
                <a:ext cx="1219115" cy="520399"/>
              </a:xfrm>
              <a:prstGeom prst="rect">
                <a:avLst/>
              </a:prstGeom>
              <a:blipFill>
                <a:blip r:embed="rId5"/>
                <a:stretch>
                  <a:fillRect/>
                </a:stretch>
              </a:blipFill>
            </p:spPr>
            <p:txBody>
              <a:bodyPr/>
              <a:lstStyle/>
              <a:p>
                <a:r>
                  <a:rPr lang="ar-EG">
                    <a:noFill/>
                  </a:rPr>
                  <a:t> </a:t>
                </a:r>
              </a:p>
            </p:txBody>
          </p:sp>
        </mc:Fallback>
      </mc:AlternateContent>
      <p:sp>
        <p:nvSpPr>
          <p:cNvPr id="12" name="TextBox 11">
            <a:extLst>
              <a:ext uri="{FF2B5EF4-FFF2-40B4-BE49-F238E27FC236}">
                <a16:creationId xmlns:a16="http://schemas.microsoft.com/office/drawing/2014/main" id="{3CE7A85A-9302-A6C7-0C85-E82FA7F733BE}"/>
              </a:ext>
            </a:extLst>
          </p:cNvPr>
          <p:cNvSpPr txBox="1"/>
          <p:nvPr/>
        </p:nvSpPr>
        <p:spPr>
          <a:xfrm>
            <a:off x="9710022" y="5272232"/>
            <a:ext cx="2262992" cy="1200329"/>
          </a:xfrm>
          <a:prstGeom prst="rect">
            <a:avLst/>
          </a:prstGeom>
          <a:noFill/>
        </p:spPr>
        <p:txBody>
          <a:bodyPr wrap="square">
            <a:spAutoFit/>
          </a:bodyPr>
          <a:lstStyle/>
          <a:p>
            <a:pPr algn="ctr"/>
            <a:r>
              <a:rPr lang="en-US" b="0" i="0" dirty="0">
                <a:effectLst/>
                <a:latin typeface="Inter"/>
              </a:rPr>
              <a:t> light-sensitive applications, providing </a:t>
            </a:r>
            <a:r>
              <a:rPr lang="en-US" b="0" i="0" dirty="0">
                <a:effectLst/>
                <a:latin typeface="Times New Roman" panose="02020603050405020304" pitchFamily="18" charset="0"/>
                <a:cs typeface="Times New Roman" panose="02020603050405020304" pitchFamily="18" charset="0"/>
              </a:rPr>
              <a:t>reliable</a:t>
            </a:r>
            <a:r>
              <a:rPr lang="en-US" b="0" i="0" dirty="0">
                <a:effectLst/>
                <a:latin typeface="Inter"/>
              </a:rPr>
              <a:t> and stable operation.</a:t>
            </a:r>
            <a:endParaRPr lang="ar-EG" dirty="0"/>
          </a:p>
        </p:txBody>
      </p:sp>
    </p:spTree>
    <p:extLst>
      <p:ext uri="{BB962C8B-B14F-4D97-AF65-F5344CB8AC3E}">
        <p14:creationId xmlns:p14="http://schemas.microsoft.com/office/powerpoint/2010/main" val="34675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55A057-6B6B-7EE0-536D-9D6D91764AFF}"/>
              </a:ext>
            </a:extLst>
          </p:cNvPr>
          <p:cNvSpPr>
            <a:spLocks noGrp="1"/>
          </p:cNvSpPr>
          <p:nvPr>
            <p:ph type="title"/>
          </p:nvPr>
        </p:nvSpPr>
        <p:spPr>
          <a:xfrm>
            <a:off x="55684" y="388571"/>
            <a:ext cx="12080631" cy="1325563"/>
          </a:xfrm>
        </p:spPr>
        <p:txBody>
          <a:bodyPr>
            <a:noAutofit/>
          </a:bodyPr>
          <a:lstStyle/>
          <a:p>
            <a:r>
              <a:rPr lang="en-US" sz="4400" b="1" dirty="0">
                <a:latin typeface="Times New Roman" panose="02020603050405020304" pitchFamily="18" charset="0"/>
                <a:cs typeface="Times New Roman" panose="02020603050405020304" pitchFamily="18" charset="0"/>
              </a:rPr>
              <a:t>Dark activated system with solar charging system</a:t>
            </a:r>
            <a:endParaRPr lang="ar-EG" sz="4400" dirty="0"/>
          </a:p>
        </p:txBody>
      </p:sp>
      <p:pic>
        <p:nvPicPr>
          <p:cNvPr id="5" name="Picture 4" descr="A diagram of a relay&#10;&#10;Description automatically generated">
            <a:extLst>
              <a:ext uri="{FF2B5EF4-FFF2-40B4-BE49-F238E27FC236}">
                <a16:creationId xmlns:a16="http://schemas.microsoft.com/office/drawing/2014/main" id="{5657A340-5BDD-4411-8E2A-AB8ED4FA87DF}"/>
              </a:ext>
            </a:extLst>
          </p:cNvPr>
          <p:cNvPicPr>
            <a:picLocks noChangeAspect="1"/>
          </p:cNvPicPr>
          <p:nvPr/>
        </p:nvPicPr>
        <p:blipFill>
          <a:blip r:embed="rId2">
            <a:extLst>
              <a:ext uri="{28A0092B-C50C-407E-A947-70E740481C1C}">
                <a14:useLocalDpi xmlns:a14="http://schemas.microsoft.com/office/drawing/2010/main" val="0"/>
              </a:ext>
            </a:extLst>
          </a:blip>
          <a:srcRect t="22567" r="31966" b="10903"/>
          <a:stretch/>
        </p:blipFill>
        <p:spPr>
          <a:xfrm>
            <a:off x="457247" y="1927271"/>
            <a:ext cx="5638753" cy="4220309"/>
          </a:xfrm>
          <a:prstGeom prst="rect">
            <a:avLst/>
          </a:prstGeom>
        </p:spPr>
      </p:pic>
      <p:pic>
        <p:nvPicPr>
          <p:cNvPr id="7" name="Picture 6" descr="A solar panel with wires connected to it&#10;&#10;Description automatically generated">
            <a:extLst>
              <a:ext uri="{FF2B5EF4-FFF2-40B4-BE49-F238E27FC236}">
                <a16:creationId xmlns:a16="http://schemas.microsoft.com/office/drawing/2014/main" id="{FE0F9262-1E61-CAC7-2A4B-AAD1A7F3CD70}"/>
              </a:ext>
            </a:extLst>
          </p:cNvPr>
          <p:cNvPicPr>
            <a:picLocks noChangeAspect="1"/>
          </p:cNvPicPr>
          <p:nvPr/>
        </p:nvPicPr>
        <p:blipFill>
          <a:blip r:embed="rId3">
            <a:extLst>
              <a:ext uri="{28A0092B-C50C-407E-A947-70E740481C1C}">
                <a14:useLocalDpi xmlns:a14="http://schemas.microsoft.com/office/drawing/2010/main" val="0"/>
              </a:ext>
            </a:extLst>
          </a:blip>
          <a:srcRect t="20102" b="12615"/>
          <a:stretch/>
        </p:blipFill>
        <p:spPr>
          <a:xfrm>
            <a:off x="6096000" y="1927271"/>
            <a:ext cx="6096000" cy="4614203"/>
          </a:xfrm>
          <a:prstGeom prst="rect">
            <a:avLst/>
          </a:prstGeom>
        </p:spPr>
      </p:pic>
      <p:cxnSp>
        <p:nvCxnSpPr>
          <p:cNvPr id="9" name="Connector: Elbow 8">
            <a:extLst>
              <a:ext uri="{FF2B5EF4-FFF2-40B4-BE49-F238E27FC236}">
                <a16:creationId xmlns:a16="http://schemas.microsoft.com/office/drawing/2014/main" id="{4834663E-1CDF-B535-33E6-7D6AF222E2D1}"/>
              </a:ext>
            </a:extLst>
          </p:cNvPr>
          <p:cNvCxnSpPr/>
          <p:nvPr/>
        </p:nvCxnSpPr>
        <p:spPr>
          <a:xfrm rot="10800000">
            <a:off x="5739619" y="3277773"/>
            <a:ext cx="3446585" cy="2082019"/>
          </a:xfrm>
          <a:prstGeom prst="bentConnector3">
            <a:avLst/>
          </a:prstGeom>
          <a:ln>
            <a:solidFill>
              <a:srgbClr val="FF0000"/>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277550E-6C7C-E9E0-A04A-A11B3E866C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12" b="96654" l="5675" r="95695">
                        <a14:foregroundMark x1="55773" y1="90748" x2="56751" y2="96850"/>
                        <a14:foregroundMark x1="49119" y1="5512" x2="50489" y2="8858"/>
                        <a14:foregroundMark x1="82583" y1="17717" x2="82975" y2="18110"/>
                        <a14:foregroundMark x1="95695" y1="49606" x2="95303" y2="50394"/>
                        <a14:foregroundMark x1="21918" y1="22244" x2="20939" y2="22047"/>
                        <a14:foregroundMark x1="10959" y1="50787" x2="11742" y2="49803"/>
                        <a14:foregroundMark x1="5675" y1="50591" x2="5675" y2="51181"/>
                        <a14:foregroundMark x1="47912" y1="27951" x2="48337" y2="27559"/>
                        <a14:foregroundMark x1="38943" y1="36220" x2="41115" y2="34217"/>
                        <a14:foregroundMark x1="48337" y1="27559" x2="49315" y2="27362"/>
                        <a14:backgroundMark x1="46184" y1="30512" x2="42857" y2="33661"/>
                        <a14:backgroundMark x1="47162" y1="29528" x2="45401" y2="29921"/>
                        <a14:backgroundMark x1="42466" y1="33071" x2="41487" y2="34449"/>
                        <a14:backgroundMark x1="47554" y1="29134" x2="46575" y2="29134"/>
                        <a14:backgroundMark x1="48532" y1="29331" x2="47750" y2="28740"/>
                        <a14:backgroundMark x1="48141" y1="28740" x2="47162" y2="28740"/>
                      </a14:backgroundRemoval>
                    </a14:imgEffect>
                  </a14:imgLayer>
                </a14:imgProps>
              </a:ext>
            </a:extLst>
          </a:blip>
          <a:stretch>
            <a:fillRect/>
          </a:stretch>
        </p:blipFill>
        <p:spPr>
          <a:xfrm rot="16200000">
            <a:off x="4017173" y="4146124"/>
            <a:ext cx="1809822" cy="1799197"/>
          </a:xfrm>
          <a:prstGeom prst="rect">
            <a:avLst/>
          </a:prstGeom>
        </p:spPr>
      </p:pic>
      <p:cxnSp>
        <p:nvCxnSpPr>
          <p:cNvPr id="23" name="Straight Connector 22">
            <a:extLst>
              <a:ext uri="{FF2B5EF4-FFF2-40B4-BE49-F238E27FC236}">
                <a16:creationId xmlns:a16="http://schemas.microsoft.com/office/drawing/2014/main" id="{8CA95C9C-B68A-8559-8C6F-9FC1326345BF}"/>
              </a:ext>
            </a:extLst>
          </p:cNvPr>
          <p:cNvCxnSpPr/>
          <p:nvPr/>
        </p:nvCxnSpPr>
        <p:spPr>
          <a:xfrm>
            <a:off x="5739618" y="3610708"/>
            <a:ext cx="0" cy="131298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D4C3DC96-D354-9C1B-22D1-FE3F9042A1CA}"/>
              </a:ext>
            </a:extLst>
          </p:cNvPr>
          <p:cNvCxnSpPr>
            <a:cxnSpLocks/>
          </p:cNvCxnSpPr>
          <p:nvPr/>
        </p:nvCxnSpPr>
        <p:spPr>
          <a:xfrm>
            <a:off x="5638800" y="5158154"/>
            <a:ext cx="3645877" cy="845233"/>
          </a:xfrm>
          <a:prstGeom prst="bentConnector3">
            <a:avLst>
              <a:gd name="adj1" fmla="val 2331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626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 with wires and wires&#10;&#10;Description automatically generated">
            <a:extLst>
              <a:ext uri="{FF2B5EF4-FFF2-40B4-BE49-F238E27FC236}">
                <a16:creationId xmlns:a16="http://schemas.microsoft.com/office/drawing/2014/main" id="{6527B7BB-A3EC-C9A8-EBA5-39DDDD56C8D5}"/>
              </a:ext>
            </a:extLst>
          </p:cNvPr>
          <p:cNvPicPr>
            <a:picLocks noChangeAspect="1"/>
          </p:cNvPicPr>
          <p:nvPr/>
        </p:nvPicPr>
        <p:blipFill>
          <a:blip r:embed="rId2">
            <a:extLst>
              <a:ext uri="{28A0092B-C50C-407E-A947-70E740481C1C}">
                <a14:useLocalDpi xmlns:a14="http://schemas.microsoft.com/office/drawing/2010/main" val="0"/>
              </a:ext>
            </a:extLst>
          </a:blip>
          <a:srcRect l="18753" t="7880" r="17247" b="10479"/>
          <a:stretch/>
        </p:blipFill>
        <p:spPr>
          <a:xfrm rot="16200000">
            <a:off x="872786" y="1205716"/>
            <a:ext cx="4505178" cy="5941256"/>
          </a:xfrm>
          <a:prstGeom prst="rect">
            <a:avLst/>
          </a:prstGeom>
          <a:ln>
            <a:noFill/>
          </a:ln>
          <a:effectLst>
            <a:outerShdw blurRad="292100" dist="139700" dir="2700000" algn="tl" rotWithShape="0">
              <a:srgbClr val="333333">
                <a:alpha val="65000"/>
              </a:srgbClr>
            </a:outerShdw>
          </a:effectLst>
        </p:spPr>
      </p:pic>
      <p:pic>
        <p:nvPicPr>
          <p:cNvPr id="7" name="Picture 6" descr="A circuit board with wires and a blue and white component&#10;&#10;Description automatically generated">
            <a:extLst>
              <a:ext uri="{FF2B5EF4-FFF2-40B4-BE49-F238E27FC236}">
                <a16:creationId xmlns:a16="http://schemas.microsoft.com/office/drawing/2014/main" id="{08BB373B-4EBA-235A-3E55-225C98C4FDD7}"/>
              </a:ext>
            </a:extLst>
          </p:cNvPr>
          <p:cNvPicPr>
            <a:picLocks noChangeAspect="1"/>
          </p:cNvPicPr>
          <p:nvPr/>
        </p:nvPicPr>
        <p:blipFill>
          <a:blip r:embed="rId3">
            <a:extLst>
              <a:ext uri="{28A0092B-C50C-407E-A947-70E740481C1C}">
                <a14:useLocalDpi xmlns:a14="http://schemas.microsoft.com/office/drawing/2010/main" val="0"/>
              </a:ext>
            </a:extLst>
          </a:blip>
          <a:srcRect l="11241" t="9629" r="15691" b="7499"/>
          <a:stretch/>
        </p:blipFill>
        <p:spPr>
          <a:xfrm rot="16200000">
            <a:off x="6839786" y="1076719"/>
            <a:ext cx="4505178" cy="6199251"/>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9A289AD1-CADB-6EC6-DF41-DA0703AE9982}"/>
              </a:ext>
            </a:extLst>
          </p:cNvPr>
          <p:cNvSpPr>
            <a:spLocks noGrp="1"/>
          </p:cNvSpPr>
          <p:nvPr>
            <p:ph type="title"/>
          </p:nvPr>
        </p:nvSpPr>
        <p:spPr>
          <a:xfrm>
            <a:off x="55684" y="388571"/>
            <a:ext cx="12080631" cy="1325563"/>
          </a:xfrm>
        </p:spPr>
        <p:txBody>
          <a:bodyPr>
            <a:noAutofit/>
          </a:bodyPr>
          <a:lstStyle/>
          <a:p>
            <a:r>
              <a:rPr lang="en-US" sz="4400" b="1" dirty="0">
                <a:latin typeface="Times New Roman" panose="02020603050405020304" pitchFamily="18" charset="0"/>
                <a:cs typeface="Times New Roman" panose="02020603050405020304" pitchFamily="18" charset="0"/>
              </a:rPr>
              <a:t>Dark activated system with solar charging system</a:t>
            </a:r>
            <a:endParaRPr lang="ar-EG" sz="4400" dirty="0"/>
          </a:p>
        </p:txBody>
      </p:sp>
    </p:spTree>
    <p:extLst>
      <p:ext uri="{BB962C8B-B14F-4D97-AF65-F5344CB8AC3E}">
        <p14:creationId xmlns:p14="http://schemas.microsoft.com/office/powerpoint/2010/main" val="260769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2AC0-CD37-D287-A378-38CEC1D7C5DD}"/>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ATMEGA328P DC POWER PROBLEM</a:t>
            </a:r>
            <a:endParaRPr lang="ar-EG" dirty="0">
              <a:latin typeface="Times New Roman" panose="02020603050405020304" pitchFamily="18" charset="0"/>
              <a:cs typeface="Times New Roman" panose="02020603050405020304" pitchFamily="18" charset="0"/>
            </a:endParaRPr>
          </a:p>
        </p:txBody>
      </p:sp>
      <p:pic>
        <p:nvPicPr>
          <p:cNvPr id="5" name="Picture 4" descr="A hand holding a circuit board&#10;&#10;Description automatically generated">
            <a:extLst>
              <a:ext uri="{FF2B5EF4-FFF2-40B4-BE49-F238E27FC236}">
                <a16:creationId xmlns:a16="http://schemas.microsoft.com/office/drawing/2014/main" id="{B7151070-406D-A9CD-DAD4-B3F0ABAE603E}"/>
              </a:ext>
            </a:extLst>
          </p:cNvPr>
          <p:cNvPicPr>
            <a:picLocks noChangeAspect="1"/>
          </p:cNvPicPr>
          <p:nvPr/>
        </p:nvPicPr>
        <p:blipFill>
          <a:blip r:embed="rId2">
            <a:extLst>
              <a:ext uri="{28A0092B-C50C-407E-A947-70E740481C1C}">
                <a14:useLocalDpi xmlns:a14="http://schemas.microsoft.com/office/drawing/2010/main" val="0"/>
              </a:ext>
            </a:extLst>
          </a:blip>
          <a:srcRect l="49931" t="18752" r="16975" b="22376"/>
          <a:stretch/>
        </p:blipFill>
        <p:spPr>
          <a:xfrm rot="16200000">
            <a:off x="4696263" y="668152"/>
            <a:ext cx="2799473" cy="6640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966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t="20716" r="-1" b="9622"/>
          <a:stretch/>
        </p:blipFill>
        <p:spPr>
          <a:xfrm>
            <a:off x="-1219" y="-9"/>
            <a:ext cx="12191695" cy="6858000"/>
          </a:xfrm>
          <a:prstGeom prst="rect">
            <a:avLst/>
          </a:prstGeom>
        </p:spPr>
      </p:pic>
      <p:sp>
        <p:nvSpPr>
          <p:cNvPr id="43" name="Freeform: Shape 42">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7718" y="1278965"/>
            <a:ext cx="4592444" cy="426719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49080" y="1374588"/>
            <a:ext cx="4315593" cy="40879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47" name="Freeform: Shape 4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1415332" y="1872171"/>
            <a:ext cx="3954144" cy="2049234"/>
          </a:xfrm>
        </p:spPr>
        <p:txBody>
          <a:bodyPr anchor="b">
            <a:normAutofit/>
          </a:bodyPr>
          <a:lstStyle/>
          <a:p>
            <a:r>
              <a:rPr lang="en-US" sz="4000" b="1">
                <a:solidFill>
                  <a:schemeClr val="tx1">
                    <a:lumMod val="75000"/>
                    <a:lumOff val="25000"/>
                  </a:schemeClr>
                </a:solidFill>
                <a:latin typeface="Times New Roman" panose="02020603050405020304" pitchFamily="18" charset="0"/>
                <a:cs typeface="Times New Roman" panose="02020603050405020304" pitchFamily="18" charset="0"/>
              </a:rPr>
              <a:t>     FOR SMART HOMES</a:t>
            </a:r>
          </a:p>
        </p:txBody>
      </p:sp>
      <p:sp>
        <p:nvSpPr>
          <p:cNvPr id="49" name="Freeform: Shape 48">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81120" y="3758637"/>
            <a:ext cx="2685902" cy="247174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45430" y="3616324"/>
            <a:ext cx="3051507" cy="27563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Shape 52">
            <a:extLst>
              <a:ext uri="{FF2B5EF4-FFF2-40B4-BE49-F238E27FC236}">
                <a16:creationId xmlns:a16="http://schemas.microsoft.com/office/drawing/2014/main" id="{AB980901-8348-441D-BC47-AAB8C55E2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8973" y="2325120"/>
            <a:ext cx="2537979" cy="2944580"/>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25813" y="485983"/>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2513D8C9-24E7-4F31-8B40-E3AF6235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35614" y="2499229"/>
            <a:ext cx="2323437" cy="2595038"/>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87359" y="357050"/>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t="5344" r="1" b="4401"/>
          <a:stretch/>
        </p:blipFill>
        <p:spPr>
          <a:xfrm>
            <a:off x="6359783" y="579726"/>
            <a:ext cx="2603820" cy="2350093"/>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rcRect l="9956" r="10402" b="-1"/>
          <a:stretch/>
        </p:blipFill>
        <p:spPr>
          <a:xfrm>
            <a:off x="6305271" y="3765168"/>
            <a:ext cx="2272677" cy="2404194"/>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rcRect l="2740" r="8245" b="5"/>
          <a:stretch/>
        </p:blipFill>
        <p:spPr>
          <a:xfrm>
            <a:off x="9237306" y="2600139"/>
            <a:ext cx="2075470" cy="2331477"/>
          </a:xfrm>
          <a:custGeom>
            <a:avLst/>
            <a:gdLst/>
            <a:ahLst/>
            <a:cxnLst/>
            <a:rect l="l" t="t" r="r" b="b"/>
            <a:pathLst>
              <a:path w="2032624" h="2270234">
                <a:moveTo>
                  <a:pt x="1042023" y="1394"/>
                </a:moveTo>
                <a:cubicBezTo>
                  <a:pt x="1116189" y="4748"/>
                  <a:pt x="1192106" y="14167"/>
                  <a:pt x="1268930" y="29755"/>
                </a:cubicBezTo>
                <a:cubicBezTo>
                  <a:pt x="1391535" y="54633"/>
                  <a:pt x="1483561" y="110372"/>
                  <a:pt x="1567353" y="210433"/>
                </a:cubicBezTo>
                <a:cubicBezTo>
                  <a:pt x="1655005" y="315100"/>
                  <a:pt x="1727050" y="460263"/>
                  <a:pt x="1803312" y="613972"/>
                </a:cubicBezTo>
                <a:cubicBezTo>
                  <a:pt x="1817359" y="642327"/>
                  <a:pt x="1831914" y="671628"/>
                  <a:pt x="1846700" y="700973"/>
                </a:cubicBezTo>
                <a:cubicBezTo>
                  <a:pt x="1979027" y="963656"/>
                  <a:pt x="2062774" y="1152776"/>
                  <a:pt x="2022440" y="1379185"/>
                </a:cubicBezTo>
                <a:cubicBezTo>
                  <a:pt x="1960984" y="1724161"/>
                  <a:pt x="1778332" y="1940248"/>
                  <a:pt x="1411680" y="2101685"/>
                </a:cubicBezTo>
                <a:cubicBezTo>
                  <a:pt x="1363691" y="2122808"/>
                  <a:pt x="1319685" y="2144048"/>
                  <a:pt x="1277151" y="2164592"/>
                </a:cubicBezTo>
                <a:cubicBezTo>
                  <a:pt x="1100803" y="2249728"/>
                  <a:pt x="1009916" y="2289389"/>
                  <a:pt x="871393" y="2261281"/>
                </a:cubicBezTo>
                <a:cubicBezTo>
                  <a:pt x="733849" y="2233372"/>
                  <a:pt x="604240" y="2170653"/>
                  <a:pt x="486153" y="2074943"/>
                </a:cubicBezTo>
                <a:cubicBezTo>
                  <a:pt x="370639" y="1981296"/>
                  <a:pt x="271112" y="1860724"/>
                  <a:pt x="190435" y="1716637"/>
                </a:cubicBezTo>
                <a:cubicBezTo>
                  <a:pt x="111106" y="1575007"/>
                  <a:pt x="53516" y="1414221"/>
                  <a:pt x="23940" y="1251577"/>
                </a:cubicBezTo>
                <a:cubicBezTo>
                  <a:pt x="-6539" y="1084530"/>
                  <a:pt x="-7912" y="920860"/>
                  <a:pt x="19805" y="765277"/>
                </a:cubicBezTo>
                <a:cubicBezTo>
                  <a:pt x="45944" y="618551"/>
                  <a:pt x="97417" y="489074"/>
                  <a:pt x="172729" y="380360"/>
                </a:cubicBezTo>
                <a:cubicBezTo>
                  <a:pt x="243351" y="278485"/>
                  <a:pt x="334814" y="194980"/>
                  <a:pt x="444540" y="132150"/>
                </a:cubicBezTo>
                <a:cubicBezTo>
                  <a:pt x="612784" y="35855"/>
                  <a:pt x="819525" y="-8668"/>
                  <a:pt x="1042023" y="1394"/>
                </a:cubicBezTo>
                <a:close/>
              </a:path>
            </a:pathLst>
          </a:custGeom>
        </p:spPr>
      </p:pic>
    </p:spTree>
    <p:extLst>
      <p:ext uri="{BB962C8B-B14F-4D97-AF65-F5344CB8AC3E}">
        <p14:creationId xmlns:p14="http://schemas.microsoft.com/office/powerpoint/2010/main" val="301938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008" y="2279008"/>
            <a:ext cx="2299983" cy="22999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2" y="1165239"/>
            <a:ext cx="1811394" cy="1811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6403" y="4687563"/>
            <a:ext cx="1481140" cy="148114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7373" y="978399"/>
            <a:ext cx="1629144" cy="162914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5434" y="3690568"/>
            <a:ext cx="1063079" cy="1063079"/>
          </a:xfrm>
          <a:prstGeom prst="rect">
            <a:avLst/>
          </a:prstGeom>
        </p:spPr>
      </p:pic>
      <p:sp>
        <p:nvSpPr>
          <p:cNvPr id="11" name="TextBox 10"/>
          <p:cNvSpPr txBox="1"/>
          <p:nvPr/>
        </p:nvSpPr>
        <p:spPr>
          <a:xfrm>
            <a:off x="4129760" y="180320"/>
            <a:ext cx="5347613" cy="707886"/>
          </a:xfrm>
          <a:prstGeom prst="rect">
            <a:avLst/>
          </a:prstGeom>
          <a:noFill/>
        </p:spPr>
        <p:txBody>
          <a:bodyPr wrap="square" rtlCol="0">
            <a:spAutoFit/>
          </a:bodyPr>
          <a:lstStyle/>
          <a:p>
            <a:r>
              <a:rPr lang="en-US" sz="4000" b="1" dirty="0">
                <a:latin typeface="Times New Roman" panose="02020603050405020304" pitchFamily="18" charset="0"/>
                <a:ea typeface="+mj-ea"/>
                <a:cs typeface="Times New Roman" panose="02020603050405020304" pitchFamily="18" charset="0"/>
              </a:rPr>
              <a:t>ARCHITECTURE</a:t>
            </a:r>
            <a:endParaRPr lang="en-US" sz="4000" b="1"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9288" y="165419"/>
            <a:ext cx="999820" cy="99982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3232" y="4322119"/>
            <a:ext cx="1728515" cy="1728515"/>
          </a:xfrm>
          <a:prstGeom prst="rect">
            <a:avLst/>
          </a:prstGeom>
        </p:spPr>
      </p:pic>
    </p:spTree>
    <p:extLst>
      <p:ext uri="{BB962C8B-B14F-4D97-AF65-F5344CB8AC3E}">
        <p14:creationId xmlns:p14="http://schemas.microsoft.com/office/powerpoint/2010/main" val="283233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462" y="2152646"/>
            <a:ext cx="2552707" cy="25527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263" y="2152646"/>
            <a:ext cx="2733679" cy="2733679"/>
          </a:xfrm>
          <a:prstGeom prst="rect">
            <a:avLst/>
          </a:prstGeom>
        </p:spPr>
      </p:pic>
      <p:sp>
        <p:nvSpPr>
          <p:cNvPr id="9" name="TextBox 8"/>
          <p:cNvSpPr txBox="1"/>
          <p:nvPr/>
        </p:nvSpPr>
        <p:spPr>
          <a:xfrm>
            <a:off x="489505" y="675025"/>
            <a:ext cx="4648388" cy="707886"/>
          </a:xfrm>
          <a:prstGeom prst="rect">
            <a:avLst/>
          </a:prstGeom>
          <a:noFill/>
        </p:spPr>
        <p:txBody>
          <a:bodyPr wrap="none" rtlCol="0">
            <a:spAutoFit/>
          </a:bodyPr>
          <a:lstStyle/>
          <a:p>
            <a:r>
              <a:rPr lang="en-US" sz="4000" b="1" dirty="0">
                <a:latin typeface="Times New Roman" panose="02020603050405020304" pitchFamily="18" charset="0"/>
                <a:ea typeface="+mj-ea"/>
                <a:cs typeface="Times New Roman" panose="02020603050405020304" pitchFamily="18" charset="0"/>
              </a:rPr>
              <a:t>FACE</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ea typeface="+mj-ea"/>
                <a:cs typeface="Times New Roman" panose="02020603050405020304" pitchFamily="18" charset="0"/>
              </a:rPr>
              <a:t>ID ACCSESS</a:t>
            </a:r>
          </a:p>
        </p:txBody>
      </p:sp>
      <p:sp>
        <p:nvSpPr>
          <p:cNvPr id="10" name="TextBox 9"/>
          <p:cNvSpPr txBox="1"/>
          <p:nvPr/>
        </p:nvSpPr>
        <p:spPr>
          <a:xfrm>
            <a:off x="7754083" y="675025"/>
            <a:ext cx="2568717" cy="707886"/>
          </a:xfrm>
          <a:prstGeom prst="rect">
            <a:avLst/>
          </a:prstGeom>
          <a:noFill/>
        </p:spPr>
        <p:txBody>
          <a:bodyPr wrap="none" rtlCol="0">
            <a:spAutoFit/>
          </a:bodyPr>
          <a:lstStyle/>
          <a:p>
            <a:r>
              <a:rPr lang="en-US" sz="4000" b="1" dirty="0">
                <a:latin typeface="Times New Roman" panose="02020603050405020304" pitchFamily="18" charset="0"/>
                <a:ea typeface="+mj-ea"/>
                <a:cs typeface="Times New Roman" panose="02020603050405020304" pitchFamily="18" charset="0"/>
              </a:rPr>
              <a:t>PARKING</a:t>
            </a:r>
          </a:p>
        </p:txBody>
      </p:sp>
    </p:spTree>
    <p:extLst>
      <p:ext uri="{BB962C8B-B14F-4D97-AF65-F5344CB8AC3E}">
        <p14:creationId xmlns:p14="http://schemas.microsoft.com/office/powerpoint/2010/main" val="153445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837" y="150813"/>
            <a:ext cx="3362325"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Requirements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7053" y="1284507"/>
            <a:ext cx="2144493" cy="214449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0807" y="3942371"/>
            <a:ext cx="1298109" cy="129810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0119" y="3890203"/>
            <a:ext cx="1299149" cy="129914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0473" y="3883867"/>
            <a:ext cx="1357654" cy="135765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9332" y="3773236"/>
            <a:ext cx="1467244" cy="146724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8617" y="3773236"/>
            <a:ext cx="1416116" cy="1416116"/>
          </a:xfrm>
          <a:prstGeom prst="rect">
            <a:avLst/>
          </a:prstGeom>
        </p:spPr>
      </p:pic>
    </p:spTree>
    <p:extLst>
      <p:ext uri="{BB962C8B-B14F-4D97-AF65-F5344CB8AC3E}">
        <p14:creationId xmlns:p14="http://schemas.microsoft.com/office/powerpoint/2010/main" val="2223394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ar driving on a street&#10;&#10;Description automatically generated">
            <a:extLst>
              <a:ext uri="{FF2B5EF4-FFF2-40B4-BE49-F238E27FC236}">
                <a16:creationId xmlns:a16="http://schemas.microsoft.com/office/drawing/2014/main" id="{0E697100-F873-958C-3C2A-E35F4DE90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912" y="2248694"/>
            <a:ext cx="8258175" cy="3505200"/>
          </a:xfrm>
        </p:spPr>
      </p:pic>
      <p:sp>
        <p:nvSpPr>
          <p:cNvPr id="4" name="Title 3">
            <a:extLst>
              <a:ext uri="{FF2B5EF4-FFF2-40B4-BE49-F238E27FC236}">
                <a16:creationId xmlns:a16="http://schemas.microsoft.com/office/drawing/2014/main" id="{FBDB0D54-C8E9-2DDA-3D81-5831FC0DE353}"/>
              </a:ext>
            </a:extLst>
          </p:cNvPr>
          <p:cNvSpPr txBox="1">
            <a:spLocks noGrp="1"/>
          </p:cNvSpPr>
          <p:nvPr>
            <p:ph type="title"/>
          </p:nvPr>
        </p:nvSpPr>
        <p:spPr>
          <a:xfrm>
            <a:off x="838200" y="702945"/>
            <a:ext cx="2962275" cy="649922"/>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PARKING</a:t>
            </a:r>
          </a:p>
        </p:txBody>
      </p:sp>
      <p:pic>
        <p:nvPicPr>
          <p:cNvPr id="5" name="Picture 4">
            <a:extLst>
              <a:ext uri="{FF2B5EF4-FFF2-40B4-BE49-F238E27FC236}">
                <a16:creationId xmlns:a16="http://schemas.microsoft.com/office/drawing/2014/main" id="{0BFBAD70-BD7B-97C1-A243-3348476BC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0475" y="566241"/>
            <a:ext cx="828675" cy="828675"/>
          </a:xfrm>
          <a:prstGeom prst="rect">
            <a:avLst/>
          </a:prstGeom>
        </p:spPr>
      </p:pic>
    </p:spTree>
    <p:extLst>
      <p:ext uri="{BB962C8B-B14F-4D97-AF65-F5344CB8AC3E}">
        <p14:creationId xmlns:p14="http://schemas.microsoft.com/office/powerpoint/2010/main" val="191711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2">
            <a:extLst>
              <a:ext uri="{FF2B5EF4-FFF2-40B4-BE49-F238E27FC236}">
                <a16:creationId xmlns:a16="http://schemas.microsoft.com/office/drawing/2014/main" id="{379450E5-5045-F254-9EFB-F64F985143FC}"/>
              </a:ext>
            </a:extLst>
          </p:cNvPr>
          <p:cNvGrpSpPr/>
          <p:nvPr/>
        </p:nvGrpSpPr>
        <p:grpSpPr>
          <a:xfrm>
            <a:off x="435233" y="2103350"/>
            <a:ext cx="2898553" cy="509369"/>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4"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5"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6" name="TextBox 23">
            <a:extLst>
              <a:ext uri="{FF2B5EF4-FFF2-40B4-BE49-F238E27FC236}">
                <a16:creationId xmlns:a16="http://schemas.microsoft.com/office/drawing/2014/main" id="{4071E42B-35BE-41A9-7E90-FFA87685FC62}"/>
              </a:ext>
            </a:extLst>
          </p:cNvPr>
          <p:cNvSpPr txBox="1"/>
          <p:nvPr/>
        </p:nvSpPr>
        <p:spPr>
          <a:xfrm>
            <a:off x="639764" y="2149468"/>
            <a:ext cx="2489488" cy="293414"/>
          </a:xfrm>
          <a:prstGeom prst="rect">
            <a:avLst/>
          </a:prstGeom>
          <a:solidFill>
            <a:schemeClr val="bg1">
              <a:lumMod val="90000"/>
            </a:schemeClr>
          </a:solidFill>
        </p:spPr>
        <p:txBody>
          <a:bodyPr lIns="0" tIns="0" rIns="0" bIns="0" rtlCol="0" anchor="t">
            <a:spAutoFit/>
          </a:bodyPr>
          <a:lstStyle/>
          <a:p>
            <a:pPr algn="ctr">
              <a:lnSpc>
                <a:spcPts val="2207"/>
              </a:lnSpc>
            </a:pPr>
            <a:r>
              <a:rPr lang="en-US" sz="2400" b="1" dirty="0"/>
              <a:t>AI</a:t>
            </a:r>
            <a:endParaRPr lang="en-US" sz="1576" b="1" dirty="0">
              <a:solidFill>
                <a:srgbClr val="192F40"/>
              </a:solidFill>
              <a:latin typeface="Aileron Heavy"/>
              <a:ea typeface="Aileron Heavy"/>
              <a:cs typeface="Aileron Heavy"/>
              <a:sym typeface="Aileron Heavy"/>
            </a:endParaRPr>
          </a:p>
        </p:txBody>
      </p:sp>
      <p:grpSp>
        <p:nvGrpSpPr>
          <p:cNvPr id="7" name="Group 19">
            <a:extLst>
              <a:ext uri="{FF2B5EF4-FFF2-40B4-BE49-F238E27FC236}">
                <a16:creationId xmlns:a16="http://schemas.microsoft.com/office/drawing/2014/main" id="{53535A09-D663-679D-BCBC-A90A09757418}"/>
              </a:ext>
            </a:extLst>
          </p:cNvPr>
          <p:cNvGrpSpPr/>
          <p:nvPr/>
        </p:nvGrpSpPr>
        <p:grpSpPr>
          <a:xfrm>
            <a:off x="2166043" y="771509"/>
            <a:ext cx="4267200" cy="696585"/>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8" name="Freeform 20">
              <a:extLst>
                <a:ext uri="{FF2B5EF4-FFF2-40B4-BE49-F238E27FC236}">
                  <a16:creationId xmlns:a16="http://schemas.microsoft.com/office/drawing/2014/main" id="{B968FC11-0546-7DC6-AED8-26EB9021A16A}"/>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9" name="TextBox 21">
              <a:extLst>
                <a:ext uri="{FF2B5EF4-FFF2-40B4-BE49-F238E27FC236}">
                  <a16:creationId xmlns:a16="http://schemas.microsoft.com/office/drawing/2014/main" id="{89093270-35FB-1F88-9B32-84F40CC23996}"/>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grpSp>
        <p:nvGrpSpPr>
          <p:cNvPr id="21" name="Group 32">
            <a:extLst>
              <a:ext uri="{FF2B5EF4-FFF2-40B4-BE49-F238E27FC236}">
                <a16:creationId xmlns:a16="http://schemas.microsoft.com/office/drawing/2014/main" id="{379450E5-5045-F254-9EFB-F64F985143FC}"/>
              </a:ext>
            </a:extLst>
          </p:cNvPr>
          <p:cNvGrpSpPr/>
          <p:nvPr/>
        </p:nvGrpSpPr>
        <p:grpSpPr>
          <a:xfrm>
            <a:off x="6433243" y="2145893"/>
            <a:ext cx="2438400"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22"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23"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30" name="TextBox 23">
            <a:extLst>
              <a:ext uri="{FF2B5EF4-FFF2-40B4-BE49-F238E27FC236}">
                <a16:creationId xmlns:a16="http://schemas.microsoft.com/office/drawing/2014/main" id="{4071E42B-35BE-41A9-7E90-FFA87685FC62}"/>
              </a:ext>
            </a:extLst>
          </p:cNvPr>
          <p:cNvSpPr txBox="1"/>
          <p:nvPr/>
        </p:nvSpPr>
        <p:spPr>
          <a:xfrm>
            <a:off x="6725859" y="2099578"/>
            <a:ext cx="1853168" cy="257058"/>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333" b="1" dirty="0"/>
              <a:t>Pattern Recognition</a:t>
            </a:r>
            <a:endParaRPr lang="en-US" sz="1067" b="1" dirty="0">
              <a:solidFill>
                <a:srgbClr val="192F40"/>
              </a:solidFill>
              <a:latin typeface="Aileron Heavy"/>
              <a:ea typeface="Aileron Heavy"/>
              <a:cs typeface="Aileron Heavy"/>
              <a:sym typeface="Aileron Heavy"/>
            </a:endParaRPr>
          </a:p>
        </p:txBody>
      </p:sp>
      <p:grpSp>
        <p:nvGrpSpPr>
          <p:cNvPr id="32" name="Group 32">
            <a:extLst>
              <a:ext uri="{FF2B5EF4-FFF2-40B4-BE49-F238E27FC236}">
                <a16:creationId xmlns:a16="http://schemas.microsoft.com/office/drawing/2014/main" id="{379450E5-5045-F254-9EFB-F64F985143FC}"/>
              </a:ext>
            </a:extLst>
          </p:cNvPr>
          <p:cNvGrpSpPr/>
          <p:nvPr/>
        </p:nvGrpSpPr>
        <p:grpSpPr>
          <a:xfrm>
            <a:off x="348827" y="4747167"/>
            <a:ext cx="2898553" cy="509369"/>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33"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34"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35" name="TextBox 23">
            <a:extLst>
              <a:ext uri="{FF2B5EF4-FFF2-40B4-BE49-F238E27FC236}">
                <a16:creationId xmlns:a16="http://schemas.microsoft.com/office/drawing/2014/main" id="{4071E42B-35BE-41A9-7E90-FFA87685FC62}"/>
              </a:ext>
            </a:extLst>
          </p:cNvPr>
          <p:cNvSpPr txBox="1"/>
          <p:nvPr/>
        </p:nvSpPr>
        <p:spPr>
          <a:xfrm>
            <a:off x="553358" y="4793285"/>
            <a:ext cx="2489488" cy="282129"/>
          </a:xfrm>
          <a:prstGeom prst="rect">
            <a:avLst/>
          </a:prstGeom>
          <a:solidFill>
            <a:schemeClr val="bg1">
              <a:lumMod val="90000"/>
            </a:schemeClr>
          </a:solidFill>
        </p:spPr>
        <p:txBody>
          <a:bodyPr lIns="0" tIns="0" rIns="0" bIns="0" rtlCol="0" anchor="t">
            <a:spAutoFit/>
          </a:bodyPr>
          <a:lstStyle/>
          <a:p>
            <a:pPr algn="ctr">
              <a:lnSpc>
                <a:spcPts val="2207"/>
              </a:lnSpc>
            </a:pPr>
            <a:r>
              <a:rPr lang="en-US" sz="2000" b="1" dirty="0"/>
              <a:t>Mobile Application</a:t>
            </a:r>
            <a:endParaRPr lang="en-US" sz="2000" b="1" dirty="0">
              <a:solidFill>
                <a:srgbClr val="192F40"/>
              </a:solidFill>
              <a:latin typeface="Aileron Heavy"/>
              <a:ea typeface="Aileron Heavy"/>
              <a:cs typeface="Aileron Heavy"/>
              <a:sym typeface="Aileron Heavy"/>
            </a:endParaRPr>
          </a:p>
        </p:txBody>
      </p:sp>
      <p:grpSp>
        <p:nvGrpSpPr>
          <p:cNvPr id="56" name="Group 32">
            <a:extLst>
              <a:ext uri="{FF2B5EF4-FFF2-40B4-BE49-F238E27FC236}">
                <a16:creationId xmlns:a16="http://schemas.microsoft.com/office/drawing/2014/main" id="{379450E5-5045-F254-9EFB-F64F985143FC}"/>
              </a:ext>
            </a:extLst>
          </p:cNvPr>
          <p:cNvGrpSpPr/>
          <p:nvPr/>
        </p:nvGrpSpPr>
        <p:grpSpPr>
          <a:xfrm>
            <a:off x="3772523" y="4403574"/>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57"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59"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grpSp>
        <p:nvGrpSpPr>
          <p:cNvPr id="60" name="Group 32">
            <a:extLst>
              <a:ext uri="{FF2B5EF4-FFF2-40B4-BE49-F238E27FC236}">
                <a16:creationId xmlns:a16="http://schemas.microsoft.com/office/drawing/2014/main" id="{379450E5-5045-F254-9EFB-F64F985143FC}"/>
              </a:ext>
            </a:extLst>
          </p:cNvPr>
          <p:cNvGrpSpPr/>
          <p:nvPr/>
        </p:nvGrpSpPr>
        <p:grpSpPr>
          <a:xfrm>
            <a:off x="3758745" y="5105776"/>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61"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62"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63" name="TextBox 23">
            <a:extLst>
              <a:ext uri="{FF2B5EF4-FFF2-40B4-BE49-F238E27FC236}">
                <a16:creationId xmlns:a16="http://schemas.microsoft.com/office/drawing/2014/main" id="{4071E42B-35BE-41A9-7E90-FFA87685FC62}"/>
              </a:ext>
            </a:extLst>
          </p:cNvPr>
          <p:cNvSpPr txBox="1"/>
          <p:nvPr/>
        </p:nvSpPr>
        <p:spPr>
          <a:xfrm>
            <a:off x="3991411" y="4417203"/>
            <a:ext cx="1684543" cy="293414"/>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2400" b="1" dirty="0"/>
              <a:t>Monitor</a:t>
            </a:r>
            <a:endParaRPr lang="en-US" sz="1400" b="1" dirty="0">
              <a:solidFill>
                <a:srgbClr val="192F40"/>
              </a:solidFill>
              <a:latin typeface="Aileron Heavy"/>
              <a:ea typeface="Aileron Heavy"/>
              <a:cs typeface="Aileron Heavy"/>
              <a:sym typeface="Aileron Heavy"/>
            </a:endParaRPr>
          </a:p>
        </p:txBody>
      </p:sp>
      <p:sp>
        <p:nvSpPr>
          <p:cNvPr id="64" name="TextBox 23">
            <a:extLst>
              <a:ext uri="{FF2B5EF4-FFF2-40B4-BE49-F238E27FC236}">
                <a16:creationId xmlns:a16="http://schemas.microsoft.com/office/drawing/2014/main" id="{4071E42B-35BE-41A9-7E90-FFA87685FC62}"/>
              </a:ext>
            </a:extLst>
          </p:cNvPr>
          <p:cNvSpPr txBox="1"/>
          <p:nvPr/>
        </p:nvSpPr>
        <p:spPr>
          <a:xfrm>
            <a:off x="3991413" y="5125077"/>
            <a:ext cx="1684543" cy="293414"/>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2400" b="1" dirty="0"/>
              <a:t>control</a:t>
            </a:r>
            <a:endParaRPr lang="en-US" sz="1400" b="1" dirty="0">
              <a:solidFill>
                <a:srgbClr val="192F40"/>
              </a:solidFill>
              <a:latin typeface="Aileron Heavy"/>
              <a:ea typeface="Aileron Heavy"/>
              <a:cs typeface="Aileron Heavy"/>
              <a:sym typeface="Aileron Heavy"/>
            </a:endParaRPr>
          </a:p>
        </p:txBody>
      </p:sp>
      <p:grpSp>
        <p:nvGrpSpPr>
          <p:cNvPr id="65" name="Group 32">
            <a:extLst>
              <a:ext uri="{FF2B5EF4-FFF2-40B4-BE49-F238E27FC236}">
                <a16:creationId xmlns:a16="http://schemas.microsoft.com/office/drawing/2014/main" id="{379450E5-5045-F254-9EFB-F64F985143FC}"/>
              </a:ext>
            </a:extLst>
          </p:cNvPr>
          <p:cNvGrpSpPr/>
          <p:nvPr/>
        </p:nvGrpSpPr>
        <p:grpSpPr>
          <a:xfrm>
            <a:off x="6447550" y="4730446"/>
            <a:ext cx="2149884"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66"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67"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68" name="TextBox 23">
            <a:extLst>
              <a:ext uri="{FF2B5EF4-FFF2-40B4-BE49-F238E27FC236}">
                <a16:creationId xmlns:a16="http://schemas.microsoft.com/office/drawing/2014/main" id="{4071E42B-35BE-41A9-7E90-FFA87685FC62}"/>
              </a:ext>
            </a:extLst>
          </p:cNvPr>
          <p:cNvSpPr txBox="1"/>
          <p:nvPr/>
        </p:nvSpPr>
        <p:spPr>
          <a:xfrm>
            <a:off x="6680221" y="4749801"/>
            <a:ext cx="1684543" cy="266227"/>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600" b="1" dirty="0"/>
              <a:t>with </a:t>
            </a:r>
            <a:r>
              <a:rPr lang="en-US" sz="1600" b="1" dirty="0" err="1"/>
              <a:t>IoT</a:t>
            </a:r>
            <a:r>
              <a:rPr lang="en-US" sz="1600" b="1" dirty="0"/>
              <a:t> devices</a:t>
            </a:r>
            <a:endParaRPr lang="en-US" sz="1333" b="1" dirty="0">
              <a:solidFill>
                <a:srgbClr val="192F40"/>
              </a:solidFill>
              <a:latin typeface="Aileron Heavy"/>
              <a:ea typeface="Aileron Heavy"/>
              <a:cs typeface="Aileron Heavy"/>
              <a:sym typeface="Aileron Heavy"/>
            </a:endParaRPr>
          </a:p>
        </p:txBody>
      </p:sp>
      <p:grpSp>
        <p:nvGrpSpPr>
          <p:cNvPr id="72" name="Group 32">
            <a:extLst>
              <a:ext uri="{FF2B5EF4-FFF2-40B4-BE49-F238E27FC236}">
                <a16:creationId xmlns:a16="http://schemas.microsoft.com/office/drawing/2014/main" id="{379450E5-5045-F254-9EFB-F64F985143FC}"/>
              </a:ext>
            </a:extLst>
          </p:cNvPr>
          <p:cNvGrpSpPr/>
          <p:nvPr/>
        </p:nvGrpSpPr>
        <p:grpSpPr>
          <a:xfrm>
            <a:off x="3626401" y="2143856"/>
            <a:ext cx="2382555" cy="343593"/>
            <a:chOff x="0" y="0"/>
            <a:chExt cx="1145107" cy="201232"/>
          </a:xfrm>
          <a:solidFill>
            <a:schemeClr val="bg1">
              <a:lumMod val="90000"/>
            </a:schemeClr>
          </a:solidFill>
          <a:scene3d>
            <a:camera prst="orthographicFront">
              <a:rot lat="0" lon="0" rev="0"/>
            </a:camera>
            <a:lightRig rig="brightRoom" dir="t">
              <a:rot lat="0" lon="0" rev="600000"/>
            </a:lightRig>
          </a:scene3d>
        </p:grpSpPr>
        <p:sp>
          <p:nvSpPr>
            <p:cNvPr id="73" name="Freeform 33">
              <a:extLst>
                <a:ext uri="{FF2B5EF4-FFF2-40B4-BE49-F238E27FC236}">
                  <a16:creationId xmlns:a16="http://schemas.microsoft.com/office/drawing/2014/main" id="{3F57A251-0CFD-0A38-495D-4E7071E8FCAC}"/>
                </a:ext>
              </a:extLst>
            </p:cNvPr>
            <p:cNvSpPr/>
            <p:nvPr/>
          </p:nvSpPr>
          <p:spPr>
            <a:xfrm>
              <a:off x="0" y="0"/>
              <a:ext cx="1145107" cy="201232"/>
            </a:xfrm>
            <a:custGeom>
              <a:avLst/>
              <a:gdLst/>
              <a:ahLst/>
              <a:cxnLst/>
              <a:rect l="l" t="t" r="r" b="b"/>
              <a:pathLst>
                <a:path w="1145107" h="201232">
                  <a:moveTo>
                    <a:pt x="100616" y="0"/>
                  </a:moveTo>
                  <a:lnTo>
                    <a:pt x="1044491" y="0"/>
                  </a:lnTo>
                  <a:cubicBezTo>
                    <a:pt x="1071176" y="0"/>
                    <a:pt x="1096768" y="10601"/>
                    <a:pt x="1115638" y="29470"/>
                  </a:cubicBezTo>
                  <a:cubicBezTo>
                    <a:pt x="1134507" y="48339"/>
                    <a:pt x="1145107" y="73931"/>
                    <a:pt x="1145107" y="100616"/>
                  </a:cubicBezTo>
                  <a:lnTo>
                    <a:pt x="1145107" y="100616"/>
                  </a:lnTo>
                  <a:cubicBezTo>
                    <a:pt x="1145107" y="156185"/>
                    <a:pt x="1100060" y="201232"/>
                    <a:pt x="1044491" y="201232"/>
                  </a:cubicBezTo>
                  <a:lnTo>
                    <a:pt x="100616" y="201232"/>
                  </a:lnTo>
                  <a:cubicBezTo>
                    <a:pt x="73931" y="201232"/>
                    <a:pt x="48339" y="190632"/>
                    <a:pt x="29470" y="171763"/>
                  </a:cubicBezTo>
                  <a:cubicBezTo>
                    <a:pt x="10601" y="152893"/>
                    <a:pt x="0" y="127301"/>
                    <a:pt x="0" y="100616"/>
                  </a:cubicBezTo>
                  <a:lnTo>
                    <a:pt x="0" y="100616"/>
                  </a:lnTo>
                  <a:cubicBezTo>
                    <a:pt x="0" y="73931"/>
                    <a:pt x="10601" y="48339"/>
                    <a:pt x="29470" y="29470"/>
                  </a:cubicBezTo>
                  <a:cubicBezTo>
                    <a:pt x="48339" y="10601"/>
                    <a:pt x="73931" y="0"/>
                    <a:pt x="100616" y="0"/>
                  </a:cubicBezTo>
                  <a:close/>
                </a:path>
              </a:pathLst>
            </a:custGeom>
            <a:grp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933"/>
            </a:p>
          </p:txBody>
        </p:sp>
        <p:sp>
          <p:nvSpPr>
            <p:cNvPr id="74" name="TextBox 34">
              <a:extLst>
                <a:ext uri="{FF2B5EF4-FFF2-40B4-BE49-F238E27FC236}">
                  <a16:creationId xmlns:a16="http://schemas.microsoft.com/office/drawing/2014/main" id="{8C12FCFF-A2AC-E469-8B50-02F8D295E0DD}"/>
                </a:ext>
              </a:extLst>
            </p:cNvPr>
            <p:cNvSpPr txBox="1"/>
            <p:nvPr/>
          </p:nvSpPr>
          <p:spPr>
            <a:xfrm>
              <a:off x="0" y="-57150"/>
              <a:ext cx="1145107" cy="258382"/>
            </a:xfrm>
            <a:prstGeom prst="rect">
              <a:avLst/>
            </a:prstGeom>
            <a:grpFill/>
            <a:ln>
              <a:noFill/>
            </a:ln>
            <a:effectLst>
              <a:outerShdw blurRad="57785" dist="33020" dir="3180000" algn="ctr">
                <a:srgbClr val="000000">
                  <a:alpha val="30000"/>
                </a:srgbClr>
              </a:outerShdw>
            </a:effectLst>
            <a:sp3d prstMaterial="metal">
              <a:bevelT w="38100" h="57150" prst="angle"/>
            </a:sp3d>
          </p:spPr>
          <p:txBody>
            <a:bodyPr lIns="33867" tIns="33867" rIns="33867" bIns="33867" rtlCol="0" anchor="ctr"/>
            <a:lstStyle/>
            <a:p>
              <a:pPr algn="ctr">
                <a:lnSpc>
                  <a:spcPts val="2427"/>
                </a:lnSpc>
                <a:spcBef>
                  <a:spcPct val="0"/>
                </a:spcBef>
              </a:pPr>
              <a:endParaRPr sz="933"/>
            </a:p>
          </p:txBody>
        </p:sp>
      </p:grpSp>
      <p:sp>
        <p:nvSpPr>
          <p:cNvPr id="75" name="TextBox 23">
            <a:extLst>
              <a:ext uri="{FF2B5EF4-FFF2-40B4-BE49-F238E27FC236}">
                <a16:creationId xmlns:a16="http://schemas.microsoft.com/office/drawing/2014/main" id="{4071E42B-35BE-41A9-7E90-FFA87685FC62}"/>
              </a:ext>
            </a:extLst>
          </p:cNvPr>
          <p:cNvSpPr txBox="1"/>
          <p:nvPr/>
        </p:nvSpPr>
        <p:spPr>
          <a:xfrm>
            <a:off x="3934896" y="2102278"/>
            <a:ext cx="1900931" cy="257058"/>
          </a:xfrm>
          <a:prstGeom prst="rect">
            <a:avLst/>
          </a:prstGeom>
          <a:solidFill>
            <a:schemeClr val="bg1">
              <a:lumMod val="90000"/>
            </a:schemeClr>
          </a:solidFill>
        </p:spPr>
        <p:txBody>
          <a:bodyPr wrap="square" lIns="0" tIns="0" rIns="0" bIns="0" rtlCol="0" anchor="t">
            <a:spAutoFit/>
          </a:bodyPr>
          <a:lstStyle/>
          <a:p>
            <a:pPr algn="ctr">
              <a:lnSpc>
                <a:spcPts val="2207"/>
              </a:lnSpc>
            </a:pPr>
            <a:r>
              <a:rPr lang="en-US" sz="1333" b="1" dirty="0"/>
              <a:t>Smart Decision-Making</a:t>
            </a:r>
            <a:endParaRPr lang="en-US" sz="1067" b="1" dirty="0">
              <a:solidFill>
                <a:srgbClr val="192F40"/>
              </a:solidFill>
              <a:latin typeface="Aileron Heavy"/>
              <a:ea typeface="Aileron Heavy"/>
              <a:cs typeface="Aileron Heavy"/>
              <a:sym typeface="Aileron Heavy"/>
            </a:endParaRPr>
          </a:p>
        </p:txBody>
      </p:sp>
      <p:pic>
        <p:nvPicPr>
          <p:cNvPr id="10" name="Picture 2" descr="This may contain: two hands are holding up an artificial de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259" y="1582864"/>
            <a:ext cx="2858776" cy="1905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is contains: #softwaredevelopmentcompany&#10;#softwareapplicationdeveloper&#10;#softwaredevelopmentfirm&#10;#softwaredevelopment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260" y="3817379"/>
            <a:ext cx="2871113" cy="2050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0" name="TextBox 23">
            <a:extLst>
              <a:ext uri="{FF2B5EF4-FFF2-40B4-BE49-F238E27FC236}">
                <a16:creationId xmlns:a16="http://schemas.microsoft.com/office/drawing/2014/main" id="{4071E42B-35BE-41A9-7E90-FFA87685FC62}"/>
              </a:ext>
            </a:extLst>
          </p:cNvPr>
          <p:cNvSpPr txBox="1"/>
          <p:nvPr/>
        </p:nvSpPr>
        <p:spPr>
          <a:xfrm>
            <a:off x="3084807" y="862776"/>
            <a:ext cx="2489488" cy="284309"/>
          </a:xfrm>
          <a:prstGeom prst="rect">
            <a:avLst/>
          </a:prstGeom>
          <a:solidFill>
            <a:schemeClr val="bg1">
              <a:lumMod val="90000"/>
            </a:schemeClr>
          </a:solidFill>
        </p:spPr>
        <p:txBody>
          <a:bodyPr lIns="0" tIns="0" rIns="0" bIns="0" rtlCol="0" anchor="t">
            <a:spAutoFit/>
          </a:bodyPr>
          <a:lstStyle/>
          <a:p>
            <a:pPr algn="ctr">
              <a:lnSpc>
                <a:spcPts val="2207"/>
              </a:lnSpc>
            </a:pPr>
            <a:r>
              <a:rPr lang="en-US" sz="2133" b="1" dirty="0">
                <a:ea typeface="Aileron Heavy"/>
              </a:rPr>
              <a:t>Tracks</a:t>
            </a:r>
            <a:endParaRPr lang="en-US" sz="1576" b="1" i="1" dirty="0">
              <a:solidFill>
                <a:srgbClr val="192F40"/>
              </a:solidFill>
              <a:latin typeface="Aileron Heavy"/>
              <a:ea typeface="Aileron Heavy"/>
              <a:cs typeface="Aileron Heavy"/>
              <a:sym typeface="Aileron Heavy"/>
            </a:endParaRPr>
          </a:p>
        </p:txBody>
      </p:sp>
    </p:spTree>
    <p:extLst>
      <p:ext uri="{BB962C8B-B14F-4D97-AF65-F5344CB8AC3E}">
        <p14:creationId xmlns:p14="http://schemas.microsoft.com/office/powerpoint/2010/main" val="334199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838200" y="704740"/>
            <a:ext cx="2962275" cy="646331"/>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PARKING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0475" y="566241"/>
            <a:ext cx="828675" cy="828675"/>
          </a:xfrm>
          <a:prstGeom prst="rect">
            <a:avLst/>
          </a:prstGeom>
        </p:spPr>
      </p:pic>
      <p:pic>
        <p:nvPicPr>
          <p:cNvPr id="7" name="Picture 6" descr="A diagram of a diagram&#10;&#10;Description automatically generated">
            <a:extLst>
              <a:ext uri="{FF2B5EF4-FFF2-40B4-BE49-F238E27FC236}">
                <a16:creationId xmlns:a16="http://schemas.microsoft.com/office/drawing/2014/main" id="{ECFED6B3-A904-AB3A-0FC3-6DCA8D75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5714" y="74596"/>
            <a:ext cx="5408822" cy="6708808"/>
          </a:xfrm>
          <a:prstGeom prst="rect">
            <a:avLst/>
          </a:prstGeom>
        </p:spPr>
      </p:pic>
    </p:spTree>
    <p:extLst>
      <p:ext uri="{BB962C8B-B14F-4D97-AF65-F5344CB8AC3E}">
        <p14:creationId xmlns:p14="http://schemas.microsoft.com/office/powerpoint/2010/main" val="380596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F0628-16B1-4BF5-BC74-DD48EA7A5D90}"/>
              </a:ext>
            </a:extLst>
          </p:cNvPr>
          <p:cNvSpPr txBox="1">
            <a:spLocks/>
          </p:cNvSpPr>
          <p:nvPr/>
        </p:nvSpPr>
        <p:spPr>
          <a:xfrm>
            <a:off x="713072" y="254492"/>
            <a:ext cx="2962275" cy="64992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PARKING</a:t>
            </a:r>
          </a:p>
        </p:txBody>
      </p:sp>
      <p:pic>
        <p:nvPicPr>
          <p:cNvPr id="5" name="Picture 4">
            <a:extLst>
              <a:ext uri="{FF2B5EF4-FFF2-40B4-BE49-F238E27FC236}">
                <a16:creationId xmlns:a16="http://schemas.microsoft.com/office/drawing/2014/main" id="{F0582E0F-24C0-A4F1-6EA0-BFDA7FFE67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47" y="117788"/>
            <a:ext cx="828675" cy="828675"/>
          </a:xfrm>
          <a:prstGeom prst="rect">
            <a:avLst/>
          </a:prstGeom>
        </p:spPr>
      </p:pic>
      <p:pic>
        <p:nvPicPr>
          <p:cNvPr id="7" name="Video 6">
            <a:hlinkClick r:id="" action="ppaction://media"/>
            <a:extLst>
              <a:ext uri="{FF2B5EF4-FFF2-40B4-BE49-F238E27FC236}">
                <a16:creationId xmlns:a16="http://schemas.microsoft.com/office/drawing/2014/main" id="{D1A61BF9-3553-53FD-5A2D-366EC7022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2526" y="1041118"/>
            <a:ext cx="10091554" cy="5521794"/>
          </a:xfrm>
          <a:prstGeom prst="rect">
            <a:avLst/>
          </a:prstGeom>
        </p:spPr>
      </p:pic>
    </p:spTree>
    <p:extLst>
      <p:ext uri="{BB962C8B-B14F-4D97-AF65-F5344CB8AC3E}">
        <p14:creationId xmlns:p14="http://schemas.microsoft.com/office/powerpoint/2010/main" val="369729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F0A590CB-27A1-0277-1087-E6D0718B8E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4277" y="1273520"/>
            <a:ext cx="7103445" cy="4504420"/>
          </a:xfrm>
        </p:spPr>
      </p:pic>
      <p:pic>
        <p:nvPicPr>
          <p:cNvPr id="4" name="Picture 3">
            <a:extLst>
              <a:ext uri="{FF2B5EF4-FFF2-40B4-BE49-F238E27FC236}">
                <a16:creationId xmlns:a16="http://schemas.microsoft.com/office/drawing/2014/main" id="{1EF58D63-91CA-493A-FD95-E4FFF94E9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602" y="226192"/>
            <a:ext cx="861111" cy="861111"/>
          </a:xfrm>
          <a:prstGeom prst="rect">
            <a:avLst/>
          </a:prstGeom>
        </p:spPr>
      </p:pic>
      <p:sp>
        <p:nvSpPr>
          <p:cNvPr id="5" name="TextBox 4">
            <a:extLst>
              <a:ext uri="{FF2B5EF4-FFF2-40B4-BE49-F238E27FC236}">
                <a16:creationId xmlns:a16="http://schemas.microsoft.com/office/drawing/2014/main" id="{A2BC3F70-84ED-D06D-BFA9-C139D9B0B2B7}"/>
              </a:ext>
            </a:extLst>
          </p:cNvPr>
          <p:cNvSpPr txBox="1"/>
          <p:nvPr/>
        </p:nvSpPr>
        <p:spPr>
          <a:xfrm>
            <a:off x="243004" y="333581"/>
            <a:ext cx="3283598" cy="1200329"/>
          </a:xfrm>
          <a:prstGeom prst="rect">
            <a:avLst/>
          </a:prstGeom>
          <a:noFill/>
        </p:spPr>
        <p:txBody>
          <a:bodyPr wrap="square" rtlCol="0">
            <a:spAutoFit/>
          </a:bodyPr>
          <a:lstStyle/>
          <a:p>
            <a:r>
              <a:rPr lang="en-US" sz="3600" b="1" dirty="0">
                <a:latin typeface="Times New Roman" panose="02020603050405020304" pitchFamily="18" charset="0"/>
                <a:ea typeface="+mj-ea"/>
                <a:cs typeface="Times New Roman" panose="02020603050405020304" pitchFamily="18" charset="0"/>
              </a:rPr>
              <a:t>FACE</a:t>
            </a:r>
            <a:r>
              <a:rPr lang="en-US" sz="105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ea typeface="+mj-ea"/>
                <a:cs typeface="Times New Roman" panose="02020603050405020304" pitchFamily="18" charset="0"/>
              </a:rPr>
              <a:t>ID ACCSESS</a:t>
            </a:r>
          </a:p>
        </p:txBody>
      </p:sp>
    </p:spTree>
    <p:extLst>
      <p:ext uri="{BB962C8B-B14F-4D97-AF65-F5344CB8AC3E}">
        <p14:creationId xmlns:p14="http://schemas.microsoft.com/office/powerpoint/2010/main" val="4164514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software company&#10;&#10;Description automatically generated with medium confidence">
            <a:extLst>
              <a:ext uri="{FF2B5EF4-FFF2-40B4-BE49-F238E27FC236}">
                <a16:creationId xmlns:a16="http://schemas.microsoft.com/office/drawing/2014/main" id="{5DAE2823-947D-FD42-AC68-81DF7F4FFE4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77615" y="333581"/>
            <a:ext cx="8030967" cy="6060943"/>
          </a:xfrm>
        </p:spPr>
      </p:pic>
      <p:pic>
        <p:nvPicPr>
          <p:cNvPr id="8" name="Picture 7">
            <a:extLst>
              <a:ext uri="{FF2B5EF4-FFF2-40B4-BE49-F238E27FC236}">
                <a16:creationId xmlns:a16="http://schemas.microsoft.com/office/drawing/2014/main" id="{2FE3A94D-C094-8258-E41A-DDFFB30CD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602" y="226192"/>
            <a:ext cx="861111" cy="861111"/>
          </a:xfrm>
          <a:prstGeom prst="rect">
            <a:avLst/>
          </a:prstGeom>
        </p:spPr>
      </p:pic>
      <p:sp>
        <p:nvSpPr>
          <p:cNvPr id="9" name="TextBox 8">
            <a:extLst>
              <a:ext uri="{FF2B5EF4-FFF2-40B4-BE49-F238E27FC236}">
                <a16:creationId xmlns:a16="http://schemas.microsoft.com/office/drawing/2014/main" id="{9B4499C5-5567-B358-7E77-35C2CE48ECDA}"/>
              </a:ext>
            </a:extLst>
          </p:cNvPr>
          <p:cNvSpPr txBox="1"/>
          <p:nvPr/>
        </p:nvSpPr>
        <p:spPr>
          <a:xfrm>
            <a:off x="243004" y="333581"/>
            <a:ext cx="3283598" cy="1200329"/>
          </a:xfrm>
          <a:prstGeom prst="rect">
            <a:avLst/>
          </a:prstGeom>
          <a:noFill/>
        </p:spPr>
        <p:txBody>
          <a:bodyPr wrap="square" rtlCol="0">
            <a:spAutoFit/>
          </a:bodyPr>
          <a:lstStyle/>
          <a:p>
            <a:r>
              <a:rPr lang="en-US" sz="3600" b="1" dirty="0">
                <a:latin typeface="Times New Roman" panose="02020603050405020304" pitchFamily="18" charset="0"/>
                <a:ea typeface="+mj-ea"/>
                <a:cs typeface="Times New Roman" panose="02020603050405020304" pitchFamily="18" charset="0"/>
              </a:rPr>
              <a:t>FACE</a:t>
            </a:r>
            <a:r>
              <a:rPr lang="en-US" sz="105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ea typeface="+mj-ea"/>
                <a:cs typeface="Times New Roman" panose="02020603050405020304" pitchFamily="18" charset="0"/>
              </a:rPr>
              <a:t>ID ACCSESS</a:t>
            </a:r>
          </a:p>
        </p:txBody>
      </p:sp>
      <p:sp>
        <p:nvSpPr>
          <p:cNvPr id="10" name="TextBox 9">
            <a:extLst>
              <a:ext uri="{FF2B5EF4-FFF2-40B4-BE49-F238E27FC236}">
                <a16:creationId xmlns:a16="http://schemas.microsoft.com/office/drawing/2014/main" id="{3F09B078-C72D-DADF-A5AB-CF2C04F3BF91}"/>
              </a:ext>
            </a:extLst>
          </p:cNvPr>
          <p:cNvSpPr txBox="1"/>
          <p:nvPr/>
        </p:nvSpPr>
        <p:spPr>
          <a:xfrm>
            <a:off x="5303520" y="4587903"/>
            <a:ext cx="441146" cy="369332"/>
          </a:xfrm>
          <a:prstGeom prst="rect">
            <a:avLst/>
          </a:prstGeom>
          <a:noFill/>
        </p:spPr>
        <p:txBody>
          <a:bodyPr wrap="square" rtlCol="0">
            <a:spAutoFit/>
          </a:bodyPr>
          <a:lstStyle/>
          <a:p>
            <a:r>
              <a:rPr lang="ar-EG" dirty="0"/>
              <a:t>10</a:t>
            </a:r>
            <a:endParaRPr lang="en-US" dirty="0"/>
          </a:p>
        </p:txBody>
      </p:sp>
    </p:spTree>
    <p:extLst>
      <p:ext uri="{BB962C8B-B14F-4D97-AF65-F5344CB8AC3E}">
        <p14:creationId xmlns:p14="http://schemas.microsoft.com/office/powerpoint/2010/main" val="289304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531A1D-47B2-3FB5-3504-EFD15B2A4922}"/>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video</a:t>
            </a:r>
          </a:p>
        </p:txBody>
      </p:sp>
      <p:pic>
        <p:nvPicPr>
          <p:cNvPr id="4" name="Picture 3">
            <a:extLst>
              <a:ext uri="{FF2B5EF4-FFF2-40B4-BE49-F238E27FC236}">
                <a16:creationId xmlns:a16="http://schemas.microsoft.com/office/drawing/2014/main" id="{C50DCA91-8610-5777-8BC4-C09693625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6602" y="226192"/>
            <a:ext cx="861111" cy="861111"/>
          </a:xfrm>
          <a:prstGeom prst="rect">
            <a:avLst/>
          </a:prstGeom>
        </p:spPr>
      </p:pic>
      <p:sp>
        <p:nvSpPr>
          <p:cNvPr id="5" name="TextBox 4">
            <a:extLst>
              <a:ext uri="{FF2B5EF4-FFF2-40B4-BE49-F238E27FC236}">
                <a16:creationId xmlns:a16="http://schemas.microsoft.com/office/drawing/2014/main" id="{14CCCCB7-E0C5-E191-4181-378594A08084}"/>
              </a:ext>
            </a:extLst>
          </p:cNvPr>
          <p:cNvSpPr txBox="1"/>
          <p:nvPr/>
        </p:nvSpPr>
        <p:spPr>
          <a:xfrm>
            <a:off x="243004" y="333581"/>
            <a:ext cx="3283598" cy="1200329"/>
          </a:xfrm>
          <a:prstGeom prst="rect">
            <a:avLst/>
          </a:prstGeom>
          <a:noFill/>
        </p:spPr>
        <p:txBody>
          <a:bodyPr wrap="square" rtlCol="0">
            <a:spAutoFit/>
          </a:bodyPr>
          <a:lstStyle/>
          <a:p>
            <a:r>
              <a:rPr lang="en-US" sz="3600" b="1" dirty="0">
                <a:latin typeface="Times New Roman" panose="02020603050405020304" pitchFamily="18" charset="0"/>
                <a:ea typeface="+mj-ea"/>
                <a:cs typeface="Times New Roman" panose="02020603050405020304" pitchFamily="18" charset="0"/>
              </a:rPr>
              <a:t>FACE</a:t>
            </a:r>
            <a:r>
              <a:rPr lang="en-US" sz="105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ea typeface="+mj-ea"/>
                <a:cs typeface="Times New Roman" panose="02020603050405020304" pitchFamily="18" charset="0"/>
              </a:rPr>
              <a:t>ID ACCSESS</a:t>
            </a:r>
          </a:p>
        </p:txBody>
      </p:sp>
    </p:spTree>
    <p:extLst>
      <p:ext uri="{BB962C8B-B14F-4D97-AF65-F5344CB8AC3E}">
        <p14:creationId xmlns:p14="http://schemas.microsoft.com/office/powerpoint/2010/main" val="221458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12448" r="15030"/>
          <a:stretch/>
        </p:blipFill>
        <p:spPr bwMode="auto">
          <a:xfrm>
            <a:off x="20" y="10"/>
            <a:ext cx="9947062"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8" name="Freeform: Shape 103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35" name="Freeform: Shape 10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37" name="Freeform: Shape 10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8046720" y="1045597"/>
            <a:ext cx="3633746" cy="1588422"/>
          </a:xfrm>
        </p:spPr>
        <p:txBody>
          <a:bodyPr anchor="b">
            <a:normAutofit/>
          </a:bodyPr>
          <a:lstStyle/>
          <a:p>
            <a:r>
              <a:rPr lang="en-US" sz="3600" b="1" dirty="0">
                <a:latin typeface="Times New Roman" panose="02020603050405020304" pitchFamily="18" charset="0"/>
                <a:cs typeface="Times New Roman" panose="02020603050405020304" pitchFamily="18" charset="0"/>
              </a:rPr>
              <a:t>What is the Cloud?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46719" y="2722729"/>
            <a:ext cx="3633747" cy="2700062"/>
          </a:xfrm>
        </p:spPr>
        <p:txBody>
          <a:bodyPr>
            <a:normAutofit/>
          </a:bodyPr>
          <a:lstStyle/>
          <a:p>
            <a:pPr marL="0" indent="0">
              <a:buNone/>
            </a:pPr>
            <a:r>
              <a:rPr lang="en-US" sz="1300" dirty="0">
                <a:latin typeface="Times New Roman" panose="02020603050405020304" pitchFamily="18" charset="0"/>
                <a:cs typeface="Times New Roman" panose="02020603050405020304" pitchFamily="18" charset="0"/>
              </a:rPr>
              <a:t>The cloud is a technology that allows you to store data and run applications over the internet instead of using local devices or on-premises servers. It is essentially a vast network of servers distributed worldwide, providing services like storage, databases, computing, and more in a fast and secure manner.</a:t>
            </a:r>
          </a:p>
          <a:p>
            <a:r>
              <a:rPr lang="en-US" sz="1300" b="1" dirty="0">
                <a:latin typeface="Times New Roman" panose="02020603050405020304" pitchFamily="18" charset="0"/>
                <a:cs typeface="Times New Roman" panose="02020603050405020304" pitchFamily="18" charset="0"/>
              </a:rPr>
              <a:t>Types of Cloud</a:t>
            </a:r>
          </a:p>
          <a:p>
            <a:pPr marL="514350" indent="-514350">
              <a:buFont typeface="+mj-lt"/>
              <a:buAutoNum type="arabicPeriod"/>
            </a:pPr>
            <a:r>
              <a:rPr lang="en-US" sz="1300" b="1" dirty="0">
                <a:latin typeface="Times New Roman" panose="02020603050405020304" pitchFamily="18" charset="0"/>
                <a:cs typeface="Times New Roman" panose="02020603050405020304" pitchFamily="18" charset="0"/>
              </a:rPr>
              <a:t>Public Cloud</a:t>
            </a:r>
            <a:endParaRPr lang="en-US" sz="13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1300" b="1" dirty="0">
                <a:latin typeface="Times New Roman" panose="02020603050405020304" pitchFamily="18" charset="0"/>
                <a:cs typeface="Times New Roman" panose="02020603050405020304" pitchFamily="18" charset="0"/>
              </a:rPr>
              <a:t>Private Cloud</a:t>
            </a:r>
            <a:endParaRPr lang="en-US" sz="13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1300" b="1" dirty="0">
                <a:latin typeface="Times New Roman" panose="02020603050405020304" pitchFamily="18" charset="0"/>
                <a:cs typeface="Times New Roman" panose="02020603050405020304" pitchFamily="18" charset="0"/>
              </a:rPr>
              <a:t>Hybrid Cloud</a:t>
            </a:r>
            <a:endParaRPr lang="en-US" sz="1300" dirty="0">
              <a:latin typeface="Times New Roman" panose="02020603050405020304" pitchFamily="18" charset="0"/>
              <a:cs typeface="Times New Roman" panose="02020603050405020304" pitchFamily="18" charset="0"/>
            </a:endParaRPr>
          </a:p>
          <a:p>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53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b="1" dirty="0">
                <a:latin typeface="Times New Roman" panose="02020603050405020304" pitchFamily="18" charset="0"/>
                <a:cs typeface="Times New Roman" panose="02020603050405020304" pitchFamily="18" charset="0"/>
              </a:rPr>
              <a:t>Cloud Type Used in Our Project</a:t>
            </a:r>
            <a:br>
              <a:rPr lang="en-US" sz="4800" b="1"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45028" y="3017522"/>
            <a:ext cx="9941319" cy="3124658"/>
          </a:xfrm>
        </p:spPr>
        <p:txBody>
          <a:bodyPr anchor="ctr">
            <a:normAutofit/>
          </a:bodyPr>
          <a:lstStyle/>
          <a:p>
            <a:pPr marL="0" indent="0">
              <a:buNone/>
            </a:pPr>
            <a:r>
              <a:rPr lang="en-US" sz="1700" dirty="0">
                <a:latin typeface="Times New Roman" panose="02020603050405020304" pitchFamily="18" charset="0"/>
                <a:cs typeface="Times New Roman" panose="02020603050405020304" pitchFamily="18" charset="0"/>
              </a:rPr>
              <a:t>we utilized a </a:t>
            </a:r>
            <a:r>
              <a:rPr lang="en-US" sz="1700" b="1" u="sng" dirty="0">
                <a:latin typeface="Times New Roman" panose="02020603050405020304" pitchFamily="18" charset="0"/>
                <a:cs typeface="Times New Roman" panose="02020603050405020304" pitchFamily="18" charset="0"/>
              </a:rPr>
              <a:t>Public Cloud</a:t>
            </a:r>
            <a:r>
              <a:rPr lang="en-US" sz="1700" u="sng"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through the </a:t>
            </a:r>
            <a:r>
              <a:rPr lang="en-US" sz="1700" b="1" dirty="0" err="1">
                <a:latin typeface="Times New Roman" panose="02020603050405020304" pitchFamily="18" charset="0"/>
                <a:cs typeface="Times New Roman" panose="02020603050405020304" pitchFamily="18" charset="0"/>
              </a:rPr>
              <a:t>Supabase</a:t>
            </a:r>
            <a:r>
              <a:rPr lang="en-US" sz="1700" dirty="0">
                <a:latin typeface="Times New Roman" panose="02020603050405020304" pitchFamily="18" charset="0"/>
                <a:cs typeface="Times New Roman" panose="02020603050405020304" pitchFamily="18" charset="0"/>
              </a:rPr>
              <a:t> platform.</a:t>
            </a:r>
          </a:p>
          <a:p>
            <a:pPr marL="0" indent="0">
              <a:buNone/>
            </a:pPr>
            <a:r>
              <a:rPr lang="en-US" sz="1700" b="1" dirty="0">
                <a:latin typeface="Times New Roman" panose="02020603050405020304" pitchFamily="18" charset="0"/>
                <a:cs typeface="Times New Roman" panose="02020603050405020304" pitchFamily="18" charset="0"/>
              </a:rPr>
              <a:t>Q1: Why </a:t>
            </a:r>
            <a:r>
              <a:rPr lang="en-US" sz="1700" b="1" dirty="0" err="1">
                <a:latin typeface="Times New Roman" panose="02020603050405020304" pitchFamily="18" charset="0"/>
                <a:cs typeface="Times New Roman" panose="02020603050405020304" pitchFamily="18" charset="0"/>
              </a:rPr>
              <a:t>Supabase</a:t>
            </a:r>
            <a:r>
              <a:rPr lang="en-US" sz="1700" b="1"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Offers free or low-cost services, ideal for students or initial projects.</a:t>
            </a:r>
          </a:p>
          <a:p>
            <a:r>
              <a:rPr lang="en-US" sz="1700" dirty="0">
                <a:latin typeface="Times New Roman" panose="02020603050405020304" pitchFamily="18" charset="0"/>
                <a:cs typeface="Times New Roman" panose="02020603050405020304" pitchFamily="18" charset="0"/>
              </a:rPr>
              <a:t>Provides ready-to-use databases, APIs, and tools for storage and cloud functions easily.</a:t>
            </a:r>
          </a:p>
          <a:p>
            <a:r>
              <a:rPr lang="en-US" sz="1700" dirty="0">
                <a:latin typeface="Times New Roman" panose="02020603050405020304" pitchFamily="18" charset="0"/>
                <a:cs typeface="Times New Roman" panose="02020603050405020304" pitchFamily="18" charset="0"/>
              </a:rPr>
              <a:t>Simplifies development and programming by focusing on simplicity and speed.</a:t>
            </a:r>
            <a:endParaRPr lang="en-US" sz="1700" b="1" dirty="0">
              <a:latin typeface="Times New Roman" panose="02020603050405020304" pitchFamily="18" charset="0"/>
              <a:cs typeface="Times New Roman" panose="02020603050405020304" pitchFamily="18" charset="0"/>
            </a:endParaRPr>
          </a:p>
          <a:p>
            <a:pPr marL="0" indent="0">
              <a:buNone/>
            </a:pPr>
            <a:r>
              <a:rPr lang="en-US" sz="1700" b="1" dirty="0">
                <a:latin typeface="Times New Roman" panose="02020603050405020304" pitchFamily="18" charset="0"/>
                <a:cs typeface="Times New Roman" panose="02020603050405020304" pitchFamily="18" charset="0"/>
              </a:rPr>
              <a:t>Q2: Why Not Paid Solutions like AWS or Google Cloud?</a:t>
            </a:r>
          </a:p>
          <a:p>
            <a:r>
              <a:rPr lang="en-US" sz="1700" dirty="0">
                <a:latin typeface="Times New Roman" panose="02020603050405020304" pitchFamily="18" charset="0"/>
                <a:cs typeface="Times New Roman" panose="02020603050405020304" pitchFamily="18" charset="0"/>
              </a:rPr>
              <a:t>These platforms are expensive and unsuitable for the limited budget of the project.</a:t>
            </a:r>
          </a:p>
          <a:p>
            <a:r>
              <a:rPr lang="en-US" sz="1700" dirty="0">
                <a:latin typeface="Times New Roman" panose="02020603050405020304" pitchFamily="18" charset="0"/>
                <a:cs typeface="Times New Roman" panose="02020603050405020304" pitchFamily="18" charset="0"/>
              </a:rPr>
              <a:t>Paid solutions offer additional features, but they are unnecessary for the scale and requirements of our project.</a:t>
            </a:r>
          </a:p>
          <a:p>
            <a:pPr marL="0" indent="0">
              <a:buNone/>
            </a:pPr>
            <a:endParaRPr lang="en-US" sz="1700" b="1" dirty="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63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fontScale="90000"/>
          </a:bodyPr>
          <a:lstStyle/>
          <a:p>
            <a:r>
              <a:rPr lang="en-US" b="1" dirty="0">
                <a:latin typeface="Times New Roman" panose="02020603050405020304" pitchFamily="18" charset="0"/>
                <a:cs typeface="Times New Roman" panose="02020603050405020304" pitchFamily="18" charset="0"/>
              </a:rPr>
              <a:t>How Did the Cloud Help in Our Project?</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1300" b="1" dirty="0">
                <a:latin typeface="Times New Roman" panose="02020603050405020304" pitchFamily="18" charset="0"/>
                <a:cs typeface="Times New Roman" panose="02020603050405020304" pitchFamily="18" charset="0"/>
              </a:rPr>
              <a:t>1. Data Management:</a:t>
            </a:r>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All data collected from the garage or smart homes is stored directly on the cloud. This allows easy access to data from anywhere.</a:t>
            </a:r>
          </a:p>
          <a:p>
            <a:r>
              <a:rPr lang="en-US" sz="1300" b="1" dirty="0">
                <a:latin typeface="Times New Roman" panose="02020603050405020304" pitchFamily="18" charset="0"/>
                <a:cs typeface="Times New Roman" panose="02020603050405020304" pitchFamily="18" charset="0"/>
              </a:rPr>
              <a:t>2. Flexibility:</a:t>
            </a:r>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The cloud enables us to modify, update, or even scale the system effortlessly without requiring additional infrastructure.</a:t>
            </a:r>
          </a:p>
          <a:p>
            <a:r>
              <a:rPr lang="en-US" sz="1300" b="1" dirty="0">
                <a:latin typeface="Times New Roman" panose="02020603050405020304" pitchFamily="18" charset="0"/>
                <a:cs typeface="Times New Roman" panose="02020603050405020304" pitchFamily="18" charset="0"/>
              </a:rPr>
              <a:t>3. Speed:</a:t>
            </a:r>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With </a:t>
            </a:r>
            <a:r>
              <a:rPr lang="en-US" sz="1300" dirty="0" err="1">
                <a:latin typeface="Times New Roman" panose="02020603050405020304" pitchFamily="18" charset="0"/>
                <a:cs typeface="Times New Roman" panose="02020603050405020304" pitchFamily="18" charset="0"/>
              </a:rPr>
              <a:t>Supabase</a:t>
            </a:r>
            <a:r>
              <a:rPr lang="en-US" sz="1300" dirty="0">
                <a:latin typeface="Times New Roman" panose="02020603050405020304" pitchFamily="18" charset="0"/>
                <a:cs typeface="Times New Roman" panose="02020603050405020304" pitchFamily="18" charset="0"/>
              </a:rPr>
              <a:t>, operations such as storage, processing, and data retrieval are performed very quickly.</a:t>
            </a:r>
          </a:p>
          <a:p>
            <a:r>
              <a:rPr lang="en-US" sz="1300" b="1" dirty="0">
                <a:latin typeface="Times New Roman" panose="02020603050405020304" pitchFamily="18" charset="0"/>
                <a:cs typeface="Times New Roman" panose="02020603050405020304" pitchFamily="18" charset="0"/>
              </a:rPr>
              <a:t>4. Security:</a:t>
            </a:r>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Although </a:t>
            </a:r>
            <a:r>
              <a:rPr lang="en-US" sz="1300" dirty="0" err="1">
                <a:latin typeface="Times New Roman" panose="02020603050405020304" pitchFamily="18" charset="0"/>
                <a:cs typeface="Times New Roman" panose="02020603050405020304" pitchFamily="18" charset="0"/>
              </a:rPr>
              <a:t>Supabase</a:t>
            </a:r>
            <a:r>
              <a:rPr lang="en-US" sz="1300" dirty="0">
                <a:latin typeface="Times New Roman" panose="02020603050405020304" pitchFamily="18" charset="0"/>
                <a:cs typeface="Times New Roman" panose="02020603050405020304" pitchFamily="18" charset="0"/>
              </a:rPr>
              <a:t> offers free services, it ensures a high level of data security, guaranteeing the protection of users' personal information.</a:t>
            </a:r>
          </a:p>
          <a:p>
            <a:endParaRPr lang="en-US" sz="1300"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18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US" sz="2800" b="1" dirty="0" err="1">
                <a:latin typeface="Times New Roman" panose="02020603050405020304" pitchFamily="18" charset="0"/>
                <a:cs typeface="Times New Roman" panose="02020603050405020304" pitchFamily="18" charset="0"/>
              </a:rPr>
              <a:t>Supabase</a:t>
            </a:r>
            <a:r>
              <a:rPr lang="en-US" sz="2800" b="1" dirty="0">
                <a:latin typeface="Times New Roman" panose="02020603050405020304" pitchFamily="18" charset="0"/>
                <a:cs typeface="Times New Roman" panose="02020603050405020304" pitchFamily="18" charset="0"/>
              </a:rPr>
              <a:t> Cloud Functions with No Code Visually</a:t>
            </a:r>
          </a:p>
        </p:txBody>
      </p:sp>
      <p:grpSp>
        <p:nvGrpSpPr>
          <p:cNvPr id="2057" name="Group 20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58" name="Rectangle 20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4559425" cy="3979585"/>
          </a:xfrm>
        </p:spPr>
        <p:txBody>
          <a:bodyPr anchor="ctr">
            <a:normAutofit/>
          </a:bodyPr>
          <a:lstStyle/>
          <a:p>
            <a:pPr marL="0" indent="0">
              <a:buNone/>
            </a:pPr>
            <a:r>
              <a:rPr lang="en-US" sz="1400" dirty="0" err="1">
                <a:latin typeface="Times New Roman" panose="02020603050405020304" pitchFamily="18" charset="0"/>
                <a:cs typeface="Times New Roman" panose="02020603050405020304" pitchFamily="18" charset="0"/>
              </a:rPr>
              <a:t>Supabase</a:t>
            </a:r>
            <a:r>
              <a:rPr lang="en-US" sz="1400" dirty="0">
                <a:latin typeface="Times New Roman" panose="02020603050405020304" pitchFamily="18" charset="0"/>
                <a:cs typeface="Times New Roman" panose="02020603050405020304" pitchFamily="18" charset="0"/>
              </a:rPr>
              <a:t> Cloud Functions are one of the most valuable tools provided by the platform, enabling us to execute cloud functions efficiently and simply without complex coding. This feature is especially suitable for student projects or beginner developers who want to focus on the idea rather than technical details.</a:t>
            </a:r>
          </a:p>
          <a:p>
            <a:pPr marL="0" indent="0">
              <a:buNone/>
            </a:pPr>
            <a:r>
              <a:rPr lang="en-US" sz="1400" b="1" dirty="0">
                <a:latin typeface="Times New Roman" panose="02020603050405020304" pitchFamily="18" charset="0"/>
                <a:cs typeface="Times New Roman" panose="02020603050405020304" pitchFamily="18" charset="0"/>
              </a:rPr>
              <a:t>What are Cloud Functions?</a:t>
            </a:r>
          </a:p>
          <a:p>
            <a:pPr marL="0" indent="0">
              <a:buNone/>
            </a:pPr>
            <a:r>
              <a:rPr lang="en-US" sz="1400" dirty="0">
                <a:latin typeface="Times New Roman" panose="02020603050405020304" pitchFamily="18" charset="0"/>
                <a:cs typeface="Times New Roman" panose="02020603050405020304" pitchFamily="18" charset="0"/>
              </a:rPr>
              <a:t>They are essentially pieces of code that run on the cloud and perform specific tasks such as data processing, calculations, or API integrations. They operate independently in the background once triggered.</a:t>
            </a:r>
          </a:p>
          <a:p>
            <a:pPr marL="0" indent="0">
              <a:buNone/>
            </a:pPr>
            <a:r>
              <a:rPr lang="en-US" sz="1400" b="1" dirty="0">
                <a:latin typeface="Times New Roman" panose="02020603050405020304" pitchFamily="18" charset="0"/>
                <a:cs typeface="Times New Roman" panose="02020603050405020304" pitchFamily="18" charset="0"/>
              </a:rPr>
              <a:t>Why are </a:t>
            </a:r>
            <a:r>
              <a:rPr lang="en-US" sz="1400" b="1" dirty="0" err="1">
                <a:latin typeface="Times New Roman" panose="02020603050405020304" pitchFamily="18" charset="0"/>
                <a:cs typeface="Times New Roman" panose="02020603050405020304" pitchFamily="18" charset="0"/>
              </a:rPr>
              <a:t>Supabase</a:t>
            </a:r>
            <a:r>
              <a:rPr lang="en-US" sz="1400" b="1" dirty="0">
                <a:latin typeface="Times New Roman" panose="02020603050405020304" pitchFamily="18" charset="0"/>
                <a:cs typeface="Times New Roman" panose="02020603050405020304" pitchFamily="18" charset="0"/>
              </a:rPr>
              <a:t> Cloud Functions Different?</a:t>
            </a:r>
          </a:p>
          <a:p>
            <a:pPr marL="0" indent="0">
              <a:buNone/>
            </a:pPr>
            <a:r>
              <a:rPr lang="en-US" sz="1400" b="1" dirty="0">
                <a:latin typeface="Times New Roman" panose="02020603050405020304" pitchFamily="18" charset="0"/>
                <a:cs typeface="Times New Roman" panose="02020603050405020304" pitchFamily="18" charset="0"/>
              </a:rPr>
              <a:t>1. No Code/Low Code Approach</a:t>
            </a: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2. Easy Integration</a:t>
            </a: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3. High Performance</a:t>
            </a: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2063" name="Rectangle 20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gdthv\Downloads\WhatsApp Image 2025-01-14 at 12.21.17 PM.jpeg"/>
          <p:cNvPicPr>
            <a:picLocks noChangeAspect="1" noChangeArrowheads="1"/>
          </p:cNvPicPr>
          <p:nvPr/>
        </p:nvPicPr>
        <p:blipFill>
          <a:blip r:embed="rId2" cstate="print">
            <a:extLst>
              <a:ext uri="{28A0092B-C50C-407E-A947-70E740481C1C}">
                <a14:useLocalDpi xmlns:a14="http://schemas.microsoft.com/office/drawing/2010/main" val="0"/>
              </a:ext>
            </a:extLst>
          </a:blip>
          <a:srcRect r="43006" b="1"/>
          <a:stretch/>
        </p:blipFill>
        <p:spPr bwMode="auto">
          <a:xfrm>
            <a:off x="5977788" y="799352"/>
            <a:ext cx="5425410" cy="525929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7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anchor="ctr">
            <a:normAutofit/>
          </a:bodyPr>
          <a:lstStyle/>
          <a:p>
            <a:r>
              <a:rPr lang="en-US" sz="1600" b="1" dirty="0">
                <a:latin typeface="Times New Roman" panose="02020603050405020304" pitchFamily="18" charset="0"/>
                <a:cs typeface="Times New Roman" panose="02020603050405020304" pitchFamily="18" charset="0"/>
              </a:rPr>
              <a:t>How Did We Use Cloud Functions in Our Project?</a:t>
            </a:r>
            <a:br>
              <a:rPr lang="en-US" sz="1600" b="1"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we utilized Cloud Functions to achieve two main functionalities:</a:t>
            </a:r>
            <a:br>
              <a:rPr lang="en-US" sz="1600" b="1" dirty="0">
                <a:latin typeface="Times New Roman" panose="02020603050405020304" pitchFamily="18" charset="0"/>
                <a:cs typeface="Times New Roman" panose="02020603050405020304" pitchFamily="18" charset="0"/>
              </a:rPr>
            </a:br>
            <a:endParaRPr lang="en-US" sz="1600" b="1" dirty="0">
              <a:latin typeface="Times New Roman" panose="02020603050405020304" pitchFamily="18" charset="0"/>
              <a:cs typeface="Times New Roman" panose="02020603050405020304" pitchFamily="18" charset="0"/>
            </a:endParaRPr>
          </a:p>
        </p:txBody>
      </p:sp>
      <p:grpSp>
        <p:nvGrpSpPr>
          <p:cNvPr id="3083" name="Group 308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84" name="Rectangle 308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7" name="Rectangle 308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5278066" cy="3979585"/>
          </a:xfrm>
        </p:spPr>
        <p:txBody>
          <a:bodyPr anchor="ctr">
            <a:normAutofit/>
          </a:bodyPr>
          <a:lstStyle/>
          <a:p>
            <a:pPr marL="514350" indent="-514350">
              <a:buFont typeface="+mj-lt"/>
              <a:buAutoNum type="arabicPeriod"/>
            </a:pPr>
            <a:r>
              <a:rPr lang="en-US" sz="2000" b="1" dirty="0">
                <a:latin typeface="Times New Roman" panose="02020603050405020304" pitchFamily="18" charset="0"/>
                <a:cs typeface="Times New Roman" panose="02020603050405020304" pitchFamily="18" charset="0"/>
              </a:rPr>
              <a:t>Vehicle Counter in the Garage</a:t>
            </a:r>
          </a:p>
          <a:p>
            <a:r>
              <a:rPr lang="en-US" sz="2000" dirty="0">
                <a:latin typeface="Times New Roman" panose="02020603050405020304" pitchFamily="18" charset="0"/>
                <a:cs typeface="Times New Roman" panose="02020603050405020304" pitchFamily="18" charset="0"/>
              </a:rPr>
              <a:t>When a car enters, the camera captures an image, and the cloud function processes the image to determine whether a new car has entered or exited.</a:t>
            </a:r>
          </a:p>
          <a:p>
            <a:r>
              <a:rPr lang="en-US" sz="2000" dirty="0">
                <a:latin typeface="Times New Roman" panose="02020603050405020304" pitchFamily="18" charset="0"/>
                <a:cs typeface="Times New Roman" panose="02020603050405020304" pitchFamily="18" charset="0"/>
              </a:rPr>
              <a:t>The function updates the database in real time to display the number of available spaces.</a:t>
            </a:r>
          </a:p>
          <a:p>
            <a:pPr marL="0" indent="0">
              <a:buNone/>
            </a:pP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089" name="Rectangle 308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t="1568" r="4" b="10316"/>
          <a:stretch/>
        </p:blipFill>
        <p:spPr bwMode="auto">
          <a:xfrm>
            <a:off x="7083423" y="581892"/>
            <a:ext cx="4397433" cy="25187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93" name="Rectangle 309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r="3147" b="2"/>
          <a:stretch/>
        </p:blipFill>
        <p:spPr bwMode="auto">
          <a:xfrm>
            <a:off x="7083423" y="3707894"/>
            <a:ext cx="4395569" cy="2518756"/>
          </a:xfrm>
          <a:prstGeom prst="rect">
            <a:avLst/>
          </a:prstGeom>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798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83" y="830433"/>
            <a:ext cx="10272000" cy="763600"/>
          </a:xfrm>
        </p:spPr>
        <p:txBody>
          <a:bodyPr/>
          <a:lstStyle/>
          <a:p>
            <a:r>
              <a:rPr lang="en-US" dirty="0"/>
              <a:t>PCB</a:t>
            </a:r>
            <a:endParaRPr lang="ar-EG" dirty="0"/>
          </a:p>
        </p:txBody>
      </p:sp>
      <p:grpSp>
        <p:nvGrpSpPr>
          <p:cNvPr id="9" name="Group 8">
            <a:extLst>
              <a:ext uri="{FF2B5EF4-FFF2-40B4-BE49-F238E27FC236}">
                <a16:creationId xmlns:a16="http://schemas.microsoft.com/office/drawing/2014/main" id="{28DC3A74-CFD6-5AE8-208B-28C72EEB739F}"/>
              </a:ext>
            </a:extLst>
          </p:cNvPr>
          <p:cNvGrpSpPr/>
          <p:nvPr/>
        </p:nvGrpSpPr>
        <p:grpSpPr>
          <a:xfrm>
            <a:off x="3218953" y="2819401"/>
            <a:ext cx="5166059" cy="912284"/>
            <a:chOff x="0" y="-57150"/>
            <a:chExt cx="1530684" cy="270306"/>
          </a:xfrm>
          <a:scene3d>
            <a:camera prst="orthographicFront">
              <a:rot lat="0" lon="0" rev="0"/>
            </a:camera>
            <a:lightRig rig="brightRoom" dir="t">
              <a:rot lat="0" lon="0" rev="600000"/>
            </a:lightRig>
          </a:scene3d>
        </p:grpSpPr>
        <p:sp>
          <p:nvSpPr>
            <p:cNvPr id="10" name="Freeform 3">
              <a:extLst>
                <a:ext uri="{FF2B5EF4-FFF2-40B4-BE49-F238E27FC236}">
                  <a16:creationId xmlns:a16="http://schemas.microsoft.com/office/drawing/2014/main" id="{C66E97B8-C0FD-D7D3-EA3C-50A1BAFEDDAD}"/>
                </a:ext>
              </a:extLst>
            </p:cNvPr>
            <p:cNvSpPr/>
            <p:nvPr/>
          </p:nvSpPr>
          <p:spPr>
            <a:xfrm>
              <a:off x="0" y="0"/>
              <a:ext cx="1530684" cy="213156"/>
            </a:xfrm>
            <a:custGeom>
              <a:avLst/>
              <a:gdLst/>
              <a:ahLst/>
              <a:cxnLst/>
              <a:rect l="l" t="t" r="r" b="b"/>
              <a:pathLst>
                <a:path w="1530684" h="213156">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1600"/>
            </a:p>
          </p:txBody>
        </p:sp>
        <p:sp>
          <p:nvSpPr>
            <p:cNvPr id="11" name="TextBox 4">
              <a:extLst>
                <a:ext uri="{FF2B5EF4-FFF2-40B4-BE49-F238E27FC236}">
                  <a16:creationId xmlns:a16="http://schemas.microsoft.com/office/drawing/2014/main" id="{0C8790F8-D24A-EA72-A78C-8C89A2655AAF}"/>
                </a:ext>
              </a:extLst>
            </p:cNvPr>
            <p:cNvSpPr txBox="1"/>
            <p:nvPr/>
          </p:nvSpPr>
          <p:spPr>
            <a:xfrm>
              <a:off x="0" y="-57150"/>
              <a:ext cx="1530684" cy="270306"/>
            </a:xfrm>
            <a:prstGeom prst="rect">
              <a:avLst/>
            </a:prstGeom>
            <a:ln>
              <a:noFill/>
            </a:ln>
            <a:effectLst>
              <a:outerShdw blurRad="57785" dist="33020" dir="3180000" algn="ctr">
                <a:srgbClr val="000000">
                  <a:alpha val="30000"/>
                </a:srgbClr>
              </a:outerShdw>
            </a:effectLst>
            <a:sp3d prstMaterial="metal">
              <a:bevelT w="38100" h="57150" prst="angle"/>
            </a:sp3d>
          </p:spPr>
          <p:txBody>
            <a:bodyPr lIns="45156" tIns="45156" rIns="45156" bIns="45156" rtlCol="0" anchor="ct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36"/>
                </a:lnSpc>
                <a:spcBef>
                  <a:spcPct val="0"/>
                </a:spcBef>
              </a:pPr>
              <a:endParaRPr sz="1467"/>
            </a:p>
          </p:txBody>
        </p:sp>
      </p:grpSp>
      <p:grpSp>
        <p:nvGrpSpPr>
          <p:cNvPr id="12" name="Group 11">
            <a:extLst>
              <a:ext uri="{FF2B5EF4-FFF2-40B4-BE49-F238E27FC236}">
                <a16:creationId xmlns:a16="http://schemas.microsoft.com/office/drawing/2014/main" id="{CF9C4FE5-0A5A-5E50-EB1C-4AC0C8F57E88}"/>
              </a:ext>
            </a:extLst>
          </p:cNvPr>
          <p:cNvGrpSpPr/>
          <p:nvPr/>
        </p:nvGrpSpPr>
        <p:grpSpPr>
          <a:xfrm>
            <a:off x="3218953" y="3635431"/>
            <a:ext cx="5166059" cy="912284"/>
            <a:chOff x="0" y="-57150"/>
            <a:chExt cx="1530684" cy="270306"/>
          </a:xfrm>
          <a:scene3d>
            <a:camera prst="orthographicFront">
              <a:rot lat="0" lon="0" rev="0"/>
            </a:camera>
            <a:lightRig rig="brightRoom" dir="t">
              <a:rot lat="0" lon="0" rev="600000"/>
            </a:lightRig>
          </a:scene3d>
        </p:grpSpPr>
        <p:sp>
          <p:nvSpPr>
            <p:cNvPr id="13" name="Freeform 6">
              <a:extLst>
                <a:ext uri="{FF2B5EF4-FFF2-40B4-BE49-F238E27FC236}">
                  <a16:creationId xmlns:a16="http://schemas.microsoft.com/office/drawing/2014/main" id="{EC4C43D5-6F0E-A5AC-807F-F7C7F85389B6}"/>
                </a:ext>
              </a:extLst>
            </p:cNvPr>
            <p:cNvSpPr/>
            <p:nvPr/>
          </p:nvSpPr>
          <p:spPr>
            <a:xfrm>
              <a:off x="0" y="0"/>
              <a:ext cx="1530684" cy="213156"/>
            </a:xfrm>
            <a:custGeom>
              <a:avLst/>
              <a:gdLst/>
              <a:ahLst/>
              <a:cxnLst/>
              <a:rect l="l" t="t" r="r" b="b"/>
              <a:pathLst>
                <a:path w="1530684" h="213156">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1600"/>
            </a:p>
          </p:txBody>
        </p:sp>
        <p:sp>
          <p:nvSpPr>
            <p:cNvPr id="14" name="TextBox 7">
              <a:extLst>
                <a:ext uri="{FF2B5EF4-FFF2-40B4-BE49-F238E27FC236}">
                  <a16:creationId xmlns:a16="http://schemas.microsoft.com/office/drawing/2014/main" id="{90B4BA32-9B63-A97A-148B-C2B8ADD9E104}"/>
                </a:ext>
              </a:extLst>
            </p:cNvPr>
            <p:cNvSpPr txBox="1"/>
            <p:nvPr/>
          </p:nvSpPr>
          <p:spPr>
            <a:xfrm>
              <a:off x="0" y="-57150"/>
              <a:ext cx="1530684" cy="270306"/>
            </a:xfrm>
            <a:prstGeom prst="rect">
              <a:avLst/>
            </a:prstGeom>
            <a:ln>
              <a:noFill/>
            </a:ln>
            <a:effectLst>
              <a:outerShdw blurRad="57785" dist="33020" dir="3180000" algn="ctr">
                <a:srgbClr val="000000">
                  <a:alpha val="30000"/>
                </a:srgbClr>
              </a:outerShdw>
            </a:effectLst>
            <a:sp3d prstMaterial="metal">
              <a:bevelT w="38100" h="57150" prst="angle"/>
            </a:sp3d>
          </p:spPr>
          <p:txBody>
            <a:bodyPr lIns="45156" tIns="45156" rIns="45156" bIns="45156" rtlCol="0" anchor="ct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36"/>
                </a:lnSpc>
                <a:spcBef>
                  <a:spcPct val="0"/>
                </a:spcBef>
              </a:pPr>
              <a:endParaRPr sz="1467"/>
            </a:p>
          </p:txBody>
        </p:sp>
      </p:grpSp>
      <p:grpSp>
        <p:nvGrpSpPr>
          <p:cNvPr id="15" name="Group 14">
            <a:extLst>
              <a:ext uri="{FF2B5EF4-FFF2-40B4-BE49-F238E27FC236}">
                <a16:creationId xmlns:a16="http://schemas.microsoft.com/office/drawing/2014/main" id="{0E1E8D96-DFFA-B6C6-00FB-815B0766988D}"/>
              </a:ext>
            </a:extLst>
          </p:cNvPr>
          <p:cNvGrpSpPr/>
          <p:nvPr/>
        </p:nvGrpSpPr>
        <p:grpSpPr>
          <a:xfrm>
            <a:off x="3218953" y="4439501"/>
            <a:ext cx="5166059" cy="912284"/>
            <a:chOff x="0" y="-57150"/>
            <a:chExt cx="1530684" cy="270306"/>
          </a:xfrm>
          <a:scene3d>
            <a:camera prst="orthographicFront">
              <a:rot lat="0" lon="0" rev="0"/>
            </a:camera>
            <a:lightRig rig="brightRoom" dir="t">
              <a:rot lat="0" lon="0" rev="600000"/>
            </a:lightRig>
          </a:scene3d>
        </p:grpSpPr>
        <p:sp>
          <p:nvSpPr>
            <p:cNvPr id="16" name="Freeform 9">
              <a:extLst>
                <a:ext uri="{FF2B5EF4-FFF2-40B4-BE49-F238E27FC236}">
                  <a16:creationId xmlns:a16="http://schemas.microsoft.com/office/drawing/2014/main" id="{3F5BF0B1-D90F-9979-0470-E14506B460C7}"/>
                </a:ext>
              </a:extLst>
            </p:cNvPr>
            <p:cNvSpPr/>
            <p:nvPr/>
          </p:nvSpPr>
          <p:spPr>
            <a:xfrm>
              <a:off x="0" y="0"/>
              <a:ext cx="1530684" cy="213156"/>
            </a:xfrm>
            <a:custGeom>
              <a:avLst/>
              <a:gdLst/>
              <a:ahLst/>
              <a:cxnLst/>
              <a:rect l="l" t="t" r="r" b="b"/>
              <a:pathLst>
                <a:path w="1530684" h="213156">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1600"/>
            </a:p>
          </p:txBody>
        </p:sp>
        <p:sp>
          <p:nvSpPr>
            <p:cNvPr id="17" name="TextBox 10">
              <a:extLst>
                <a:ext uri="{FF2B5EF4-FFF2-40B4-BE49-F238E27FC236}">
                  <a16:creationId xmlns:a16="http://schemas.microsoft.com/office/drawing/2014/main" id="{E87CB11C-19C4-74C2-1FDD-ED710E945310}"/>
                </a:ext>
              </a:extLst>
            </p:cNvPr>
            <p:cNvSpPr txBox="1"/>
            <p:nvPr/>
          </p:nvSpPr>
          <p:spPr>
            <a:xfrm>
              <a:off x="0" y="-57150"/>
              <a:ext cx="1530684" cy="270306"/>
            </a:xfrm>
            <a:prstGeom prst="rect">
              <a:avLst/>
            </a:prstGeom>
            <a:ln>
              <a:noFill/>
            </a:ln>
            <a:effectLst>
              <a:outerShdw blurRad="57785" dist="33020" dir="3180000" algn="ctr">
                <a:srgbClr val="000000">
                  <a:alpha val="30000"/>
                </a:srgbClr>
              </a:outerShdw>
            </a:effectLst>
            <a:sp3d prstMaterial="metal">
              <a:bevelT w="38100" h="57150" prst="angle"/>
            </a:sp3d>
          </p:spPr>
          <p:txBody>
            <a:bodyPr lIns="45156" tIns="45156" rIns="45156" bIns="45156" rtlCol="0" anchor="ct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36"/>
                </a:lnSpc>
                <a:spcBef>
                  <a:spcPct val="0"/>
                </a:spcBef>
              </a:pPr>
              <a:endParaRPr sz="1467"/>
            </a:p>
          </p:txBody>
        </p:sp>
      </p:grpSp>
      <p:sp>
        <p:nvSpPr>
          <p:cNvPr id="18" name="TextBox 17">
            <a:extLst>
              <a:ext uri="{FF2B5EF4-FFF2-40B4-BE49-F238E27FC236}">
                <a16:creationId xmlns:a16="http://schemas.microsoft.com/office/drawing/2014/main" id="{97829B1E-4799-7FD2-CC22-6429EBD19326}"/>
              </a:ext>
            </a:extLst>
          </p:cNvPr>
          <p:cNvSpPr txBox="1"/>
          <p:nvPr/>
        </p:nvSpPr>
        <p:spPr>
          <a:xfrm>
            <a:off x="3964202" y="3167502"/>
            <a:ext cx="4597671" cy="383375"/>
          </a:xfrm>
          <a:prstGeom prst="rect">
            <a:avLst/>
          </a:prstGeom>
        </p:spPr>
        <p:txBody>
          <a:bodyPr lIns="0" tIns="0" rIns="0" bIns="0" rtlCol="0" anchor="t">
            <a:spAutoFit/>
          </a:bodyP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1"/>
              </a:lnSpc>
            </a:pPr>
            <a:r>
              <a:rPr lang="en-US" sz="2400" b="1">
                <a:solidFill>
                  <a:srgbClr val="FDFDF5"/>
                </a:solidFill>
                <a:latin typeface="+mj-lt"/>
                <a:ea typeface="Aileron Heavy"/>
                <a:cs typeface="Aileron Heavy"/>
                <a:sym typeface="Aileron Heavy"/>
              </a:rPr>
              <a:t>Proteus</a:t>
            </a:r>
          </a:p>
        </p:txBody>
      </p:sp>
      <p:sp>
        <p:nvSpPr>
          <p:cNvPr id="19" name="TextBox 18">
            <a:extLst>
              <a:ext uri="{FF2B5EF4-FFF2-40B4-BE49-F238E27FC236}">
                <a16:creationId xmlns:a16="http://schemas.microsoft.com/office/drawing/2014/main" id="{8ACB9414-147E-76D5-F2B8-A7262E1E2C8F}"/>
              </a:ext>
            </a:extLst>
          </p:cNvPr>
          <p:cNvSpPr txBox="1"/>
          <p:nvPr/>
        </p:nvSpPr>
        <p:spPr>
          <a:xfrm>
            <a:off x="3964202" y="3970705"/>
            <a:ext cx="3771513" cy="383375"/>
          </a:xfrm>
          <a:prstGeom prst="rect">
            <a:avLst/>
          </a:prstGeom>
        </p:spPr>
        <p:txBody>
          <a:bodyPr lIns="0" tIns="0" rIns="0" bIns="0" rtlCol="0" anchor="t">
            <a:spAutoFit/>
          </a:bodyP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1"/>
              </a:lnSpc>
            </a:pPr>
            <a:r>
              <a:rPr lang="en-US" sz="2400" b="1" dirty="0">
                <a:solidFill>
                  <a:srgbClr val="FDFDF5"/>
                </a:solidFill>
                <a:latin typeface="+mj-lt"/>
                <a:ea typeface="Aileron Heavy"/>
                <a:cs typeface="Aileron Heavy"/>
                <a:sym typeface="Aileron Heavy"/>
              </a:rPr>
              <a:t>PCB Printing</a:t>
            </a:r>
          </a:p>
        </p:txBody>
      </p:sp>
      <p:sp>
        <p:nvSpPr>
          <p:cNvPr id="20" name="TextBox 19">
            <a:extLst>
              <a:ext uri="{FF2B5EF4-FFF2-40B4-BE49-F238E27FC236}">
                <a16:creationId xmlns:a16="http://schemas.microsoft.com/office/drawing/2014/main" id="{83AC0B98-6EAE-D414-1C28-2DC6D3631DA8}"/>
              </a:ext>
            </a:extLst>
          </p:cNvPr>
          <p:cNvSpPr txBox="1"/>
          <p:nvPr/>
        </p:nvSpPr>
        <p:spPr>
          <a:xfrm>
            <a:off x="3964202" y="4776317"/>
            <a:ext cx="4597671" cy="383375"/>
          </a:xfrm>
          <a:prstGeom prst="rect">
            <a:avLst/>
          </a:prstGeom>
        </p:spPr>
        <p:txBody>
          <a:bodyPr lIns="0" tIns="0" rIns="0" bIns="0" rtlCol="0" anchor="t">
            <a:spAutoFit/>
          </a:bodyP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1"/>
              </a:lnSpc>
            </a:pPr>
            <a:r>
              <a:rPr lang="en-US" sz="2400" b="1" dirty="0">
                <a:solidFill>
                  <a:srgbClr val="FDFDF5"/>
                </a:solidFill>
                <a:latin typeface="+mj-lt"/>
                <a:ea typeface="Aileron Heavy"/>
                <a:cs typeface="Aileron Heavy"/>
                <a:sym typeface="Aileron Heavy"/>
              </a:rPr>
              <a:t>Circuit Implementation</a:t>
            </a:r>
          </a:p>
        </p:txBody>
      </p:sp>
      <p:grpSp>
        <p:nvGrpSpPr>
          <p:cNvPr id="21" name="Group 20">
            <a:extLst>
              <a:ext uri="{FF2B5EF4-FFF2-40B4-BE49-F238E27FC236}">
                <a16:creationId xmlns:a16="http://schemas.microsoft.com/office/drawing/2014/main" id="{18BF2C4A-882F-8A83-B871-039B11AD8857}"/>
              </a:ext>
            </a:extLst>
          </p:cNvPr>
          <p:cNvGrpSpPr/>
          <p:nvPr/>
        </p:nvGrpSpPr>
        <p:grpSpPr>
          <a:xfrm>
            <a:off x="3199289" y="2027703"/>
            <a:ext cx="5166059" cy="912284"/>
            <a:chOff x="0" y="-57150"/>
            <a:chExt cx="1530684" cy="270306"/>
          </a:xfrm>
          <a:scene3d>
            <a:camera prst="orthographicFront">
              <a:rot lat="0" lon="0" rev="0"/>
            </a:camera>
            <a:lightRig rig="brightRoom" dir="t">
              <a:rot lat="0" lon="0" rev="600000"/>
            </a:lightRig>
          </a:scene3d>
        </p:grpSpPr>
        <p:sp>
          <p:nvSpPr>
            <p:cNvPr id="22" name="Freeform 20">
              <a:extLst>
                <a:ext uri="{FF2B5EF4-FFF2-40B4-BE49-F238E27FC236}">
                  <a16:creationId xmlns:a16="http://schemas.microsoft.com/office/drawing/2014/main" id="{EB084575-5206-AEA6-3412-537DCC146E1E}"/>
                </a:ext>
              </a:extLst>
            </p:cNvPr>
            <p:cNvSpPr/>
            <p:nvPr/>
          </p:nvSpPr>
          <p:spPr>
            <a:xfrm>
              <a:off x="0" y="0"/>
              <a:ext cx="1530684" cy="213156"/>
            </a:xfrm>
            <a:custGeom>
              <a:avLst/>
              <a:gdLst/>
              <a:ahLst/>
              <a:cxnLst/>
              <a:rect l="l" t="t" r="r" b="b"/>
              <a:pathLst>
                <a:path w="1530684" h="213156">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a:effectLst>
              <a:outerShdw blurRad="57785" dist="33020" dir="3180000" algn="ctr">
                <a:srgbClr val="000000">
                  <a:alpha val="30000"/>
                </a:srgbClr>
              </a:outerShdw>
            </a:effectLst>
            <a:sp3d prstMaterial="metal">
              <a:bevelT w="38100" h="57150" prst="angle"/>
            </a:sp3d>
          </p:spPr>
          <p:txBody>
            <a:bodyPr/>
            <a:lstStyle/>
            <a:p>
              <a:endParaRPr lang="en-US" sz="1600"/>
            </a:p>
          </p:txBody>
        </p:sp>
        <p:sp>
          <p:nvSpPr>
            <p:cNvPr id="23" name="TextBox 21">
              <a:extLst>
                <a:ext uri="{FF2B5EF4-FFF2-40B4-BE49-F238E27FC236}">
                  <a16:creationId xmlns:a16="http://schemas.microsoft.com/office/drawing/2014/main" id="{A92C59B4-E449-0821-1608-800E47835085}"/>
                </a:ext>
              </a:extLst>
            </p:cNvPr>
            <p:cNvSpPr txBox="1"/>
            <p:nvPr/>
          </p:nvSpPr>
          <p:spPr>
            <a:xfrm>
              <a:off x="0" y="-57150"/>
              <a:ext cx="1530684" cy="270306"/>
            </a:xfrm>
            <a:prstGeom prst="rect">
              <a:avLst/>
            </a:prstGeom>
            <a:ln>
              <a:noFill/>
            </a:ln>
            <a:effectLst>
              <a:outerShdw blurRad="57785" dist="33020" dir="3180000" algn="ctr">
                <a:srgbClr val="000000">
                  <a:alpha val="30000"/>
                </a:srgbClr>
              </a:outerShdw>
            </a:effectLst>
            <a:sp3d prstMaterial="metal">
              <a:bevelT w="38100" h="57150" prst="angle"/>
            </a:sp3d>
          </p:spPr>
          <p:txBody>
            <a:bodyPr lIns="45156" tIns="45156" rIns="45156" bIns="45156" rtlCol="0" anchor="ct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36"/>
                </a:lnSpc>
                <a:spcBef>
                  <a:spcPct val="0"/>
                </a:spcBef>
              </a:pPr>
              <a:endParaRPr sz="1467"/>
            </a:p>
          </p:txBody>
        </p:sp>
      </p:grpSp>
      <p:sp>
        <p:nvSpPr>
          <p:cNvPr id="24" name="TextBox 22">
            <a:extLst>
              <a:ext uri="{FF2B5EF4-FFF2-40B4-BE49-F238E27FC236}">
                <a16:creationId xmlns:a16="http://schemas.microsoft.com/office/drawing/2014/main" id="{F2BDCFC4-4340-F70F-EC85-86900468EEB8}"/>
              </a:ext>
            </a:extLst>
          </p:cNvPr>
          <p:cNvSpPr txBox="1"/>
          <p:nvPr/>
        </p:nvSpPr>
        <p:spPr>
          <a:xfrm>
            <a:off x="3964202" y="2332806"/>
            <a:ext cx="4597671" cy="383375"/>
          </a:xfrm>
          <a:prstGeom prst="rect">
            <a:avLst/>
          </a:prstGeom>
        </p:spPr>
        <p:txBody>
          <a:bodyPr lIns="0" tIns="0" rIns="0" bIns="0" rtlCol="0" anchor="t">
            <a:spAutoFit/>
          </a:bodyPr>
          <a:ls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1"/>
              </a:lnSpc>
            </a:pPr>
            <a:r>
              <a:rPr lang="en-US" sz="2400" b="1" dirty="0">
                <a:solidFill>
                  <a:srgbClr val="FDFDF5"/>
                </a:solidFill>
                <a:latin typeface="+mj-lt"/>
                <a:ea typeface="Aileron Heavy"/>
                <a:cs typeface="Aileron Heavy"/>
                <a:sym typeface="Aileron Heavy"/>
              </a:rPr>
              <a:t>Schematic</a:t>
            </a:r>
          </a:p>
        </p:txBody>
      </p:sp>
    </p:spTree>
    <p:extLst>
      <p:ext uri="{BB962C8B-B14F-4D97-AF65-F5344CB8AC3E}">
        <p14:creationId xmlns:p14="http://schemas.microsoft.com/office/powerpoint/2010/main" val="35354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4" name="Rectangle 410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58022-F9B8-3CC1-3AA1-7964FAFFB2A3}"/>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kern="1200" dirty="0">
                <a:solidFill>
                  <a:schemeClr val="tx1"/>
                </a:solidFill>
                <a:latin typeface="Times New Roman" panose="02020603050405020304" pitchFamily="18" charset="0"/>
                <a:cs typeface="Times New Roman" panose="02020603050405020304" pitchFamily="18" charset="0"/>
              </a:rPr>
              <a:t>2. </a:t>
            </a:r>
            <a:r>
              <a:rPr lang="en-US" sz="3700" b="1" kern="1200" dirty="0">
                <a:solidFill>
                  <a:schemeClr val="tx1"/>
                </a:solidFill>
                <a:latin typeface="Times New Roman" panose="02020603050405020304" pitchFamily="18" charset="0"/>
                <a:cs typeface="Times New Roman" panose="02020603050405020304" pitchFamily="18" charset="0"/>
              </a:rPr>
              <a:t>Face detection system </a:t>
            </a:r>
            <a:br>
              <a:rPr lang="en-US" sz="3700" b="1" kern="1200" dirty="0">
                <a:solidFill>
                  <a:schemeClr val="tx1"/>
                </a:solidFill>
                <a:latin typeface="Times New Roman" panose="02020603050405020304" pitchFamily="18" charset="0"/>
                <a:cs typeface="Times New Roman" panose="02020603050405020304" pitchFamily="18" charset="0"/>
              </a:rPr>
            </a:br>
            <a:endParaRPr lang="en-US" sz="3700" kern="1200" dirty="0">
              <a:solidFill>
                <a:schemeClr val="tx1"/>
              </a:solidFill>
              <a:latin typeface="Times New Roman" panose="02020603050405020304" pitchFamily="18" charset="0"/>
              <a:cs typeface="Times New Roman" panose="02020603050405020304" pitchFamily="18" charset="0"/>
            </a:endParaRPr>
          </a:p>
        </p:txBody>
      </p:sp>
      <p:grpSp>
        <p:nvGrpSpPr>
          <p:cNvPr id="4106" name="Group 410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07" name="Rectangle 410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0" name="Rectangle 410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590719" y="2330505"/>
            <a:ext cx="5278066" cy="3979585"/>
          </a:xfrm>
        </p:spPr>
        <p:txBody>
          <a:bodyPr vert="horz" lIns="91440" tIns="45720" rIns="91440" bIns="45720" rtlCol="0" anchor="ctr">
            <a:normAutofit/>
          </a:bodyPr>
          <a:lstStyle/>
          <a:p>
            <a:r>
              <a:rPr lang="en-US" sz="2000" dirty="0">
                <a:latin typeface="Times New Roman" panose="02020603050405020304" pitchFamily="18" charset="0"/>
                <a:cs typeface="Times New Roman" panose="02020603050405020304" pitchFamily="18" charset="0"/>
              </a:rPr>
              <a:t>Cameras in smart homes capture images of visitors.</a:t>
            </a:r>
          </a:p>
          <a:p>
            <a:r>
              <a:rPr lang="en-US" sz="2000" dirty="0">
                <a:latin typeface="Times New Roman" panose="02020603050405020304" pitchFamily="18" charset="0"/>
                <a:cs typeface="Times New Roman" panose="02020603050405020304" pitchFamily="18" charset="0"/>
              </a:rPr>
              <a:t>The cloud function compares the image with a database of registered faces.</a:t>
            </a:r>
          </a:p>
          <a:p>
            <a:r>
              <a:rPr lang="en-US" sz="2000" dirty="0">
                <a:latin typeface="Times New Roman" panose="02020603050405020304" pitchFamily="18" charset="0"/>
                <a:cs typeface="Times New Roman" panose="02020603050405020304" pitchFamily="18" charset="0"/>
              </a:rPr>
              <a:t>If the face is recognized, the door opens; if not, a notification is sent to the user.</a:t>
            </a:r>
          </a:p>
          <a:p>
            <a:pPr marL="0"/>
            <a:endParaRPr lang="en-US" sz="2000" dirty="0">
              <a:latin typeface="Times New Roman" panose="02020603050405020304" pitchFamily="18" charset="0"/>
              <a:cs typeface="Times New Roman" panose="02020603050405020304" pitchFamily="18" charset="0"/>
            </a:endParaRPr>
          </a:p>
        </p:txBody>
      </p:sp>
      <p:sp>
        <p:nvSpPr>
          <p:cNvPr id="4112" name="Rectangle 411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Users\gdthv\Downloads\WhatsApp Image 2025-01-14 at 12.21.17 PM(1).jpeg"/>
          <p:cNvPicPr>
            <a:picLocks noChangeAspect="1" noChangeArrowheads="1"/>
          </p:cNvPicPr>
          <p:nvPr/>
        </p:nvPicPr>
        <p:blipFill>
          <a:blip r:embed="rId2" cstate="print">
            <a:extLst>
              <a:ext uri="{28A0092B-C50C-407E-A947-70E740481C1C}">
                <a14:useLocalDpi xmlns:a14="http://schemas.microsoft.com/office/drawing/2010/main" val="0"/>
              </a:ext>
            </a:extLst>
          </a:blip>
          <a:srcRect r="3106" b="2"/>
          <a:stretch/>
        </p:blipFill>
        <p:spPr bwMode="auto">
          <a:xfrm>
            <a:off x="7083423" y="581892"/>
            <a:ext cx="4397433" cy="2518756"/>
          </a:xfrm>
          <a:prstGeom prst="rect">
            <a:avLst/>
          </a:prstGeom>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t="3694" r="1" b="1"/>
          <a:stretch/>
        </p:blipFill>
        <p:spPr bwMode="auto">
          <a:xfrm>
            <a:off x="7083423" y="3707894"/>
            <a:ext cx="4395569" cy="25187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713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8638" y="386930"/>
            <a:ext cx="9236700" cy="1188950"/>
          </a:xfrm>
        </p:spPr>
        <p:txBody>
          <a:bodyPr anchor="b">
            <a:normAutofit/>
          </a:bodyPr>
          <a:lstStyle/>
          <a:p>
            <a:r>
              <a:rPr lang="en-US" sz="3800" b="1" dirty="0">
                <a:latin typeface="Times New Roman" panose="02020603050405020304" pitchFamily="18" charset="0"/>
                <a:cs typeface="Times New Roman" panose="02020603050405020304" pitchFamily="18" charset="0"/>
              </a:rPr>
              <a:t>Steps to Build Functions Using </a:t>
            </a:r>
            <a:r>
              <a:rPr lang="en-US" sz="3800" b="1" dirty="0" err="1">
                <a:latin typeface="Times New Roman" panose="02020603050405020304" pitchFamily="18" charset="0"/>
                <a:cs typeface="Times New Roman" panose="02020603050405020304" pitchFamily="18" charset="0"/>
              </a:rPr>
              <a:t>Supabase</a:t>
            </a:r>
            <a:endParaRPr lang="en-US" sz="38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0" y="2599509"/>
            <a:ext cx="10143668" cy="3435531"/>
          </a:xfrm>
        </p:spPr>
        <p:txBody>
          <a:bodyPr anchor="ctr">
            <a:normAutofit/>
          </a:bodyPr>
          <a:lstStyle/>
          <a:p>
            <a:pPr marL="0" indent="0">
              <a:buNone/>
            </a:pPr>
            <a:r>
              <a:rPr lang="en-US" sz="2000" b="1" dirty="0">
                <a:latin typeface="Times New Roman" panose="02020603050405020304" pitchFamily="18" charset="0"/>
                <a:cs typeface="Times New Roman" panose="02020603050405020304" pitchFamily="18" charset="0"/>
              </a:rPr>
              <a:t>1) Function Creation:</a:t>
            </a:r>
          </a:p>
          <a:p>
            <a:pPr marL="0" indent="0">
              <a:buNone/>
            </a:pPr>
            <a:r>
              <a:rPr lang="en-US" sz="2000" dirty="0">
                <a:latin typeface="Times New Roman" panose="02020603050405020304" pitchFamily="18" charset="0"/>
                <a:cs typeface="Times New Roman" panose="02020603050405020304" pitchFamily="18" charset="0"/>
              </a:rPr>
              <a:t>Using the </a:t>
            </a:r>
            <a:r>
              <a:rPr lang="en-US" sz="2000" dirty="0" err="1">
                <a:latin typeface="Times New Roman" panose="02020603050405020304" pitchFamily="18" charset="0"/>
                <a:cs typeface="Times New Roman" panose="02020603050405020304" pitchFamily="18" charset="0"/>
              </a:rPr>
              <a:t>Supabase</a:t>
            </a:r>
            <a:r>
              <a:rPr lang="en-US" sz="2000" dirty="0">
                <a:latin typeface="Times New Roman" panose="02020603050405020304" pitchFamily="18" charset="0"/>
                <a:cs typeface="Times New Roman" panose="02020603050405020304" pitchFamily="18" charset="0"/>
              </a:rPr>
              <a:t> dashboard, specify the function you want to build (e.g., vehicle counting).</a:t>
            </a:r>
          </a:p>
          <a:p>
            <a:pPr marL="0" indent="0">
              <a:buNone/>
            </a:pPr>
            <a:r>
              <a:rPr lang="en-US" sz="2000" b="1" dirty="0">
                <a:latin typeface="Times New Roman" panose="02020603050405020304" pitchFamily="18" charset="0"/>
                <a:cs typeface="Times New Roman" panose="02020603050405020304" pitchFamily="18" charset="0"/>
              </a:rPr>
              <a:t>2) Integration with Databases:</a:t>
            </a:r>
          </a:p>
          <a:p>
            <a:pPr marL="0" indent="0">
              <a:buNone/>
            </a:pPr>
            <a:r>
              <a:rPr lang="en-US" sz="2000" dirty="0">
                <a:latin typeface="Times New Roman" panose="02020603050405020304" pitchFamily="18" charset="0"/>
                <a:cs typeface="Times New Roman" panose="02020603050405020304" pitchFamily="18" charset="0"/>
              </a:rPr>
              <a:t>The function interacts directly with the database to either add new data or modify existing data.</a:t>
            </a:r>
          </a:p>
          <a:p>
            <a:pPr marL="0" indent="0">
              <a:buNone/>
            </a:pPr>
            <a:r>
              <a:rPr lang="en-US" sz="2000" b="1" dirty="0">
                <a:latin typeface="Times New Roman" panose="02020603050405020304" pitchFamily="18" charset="0"/>
                <a:cs typeface="Times New Roman" panose="02020603050405020304" pitchFamily="18" charset="0"/>
              </a:rPr>
              <a:t>3) Function Execution:</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Functions can be triggered through the application or automatically based on events (e.g., new data entry).</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256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b="1" dirty="0">
                <a:latin typeface="Times New Roman" panose="02020603050405020304" pitchFamily="18" charset="0"/>
                <a:cs typeface="Times New Roman" panose="02020603050405020304" pitchFamily="18" charset="0"/>
              </a:rPr>
              <a:t>Benefits We Gained from Cloud Functions</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2200" b="1" dirty="0">
                <a:latin typeface="Times New Roman" panose="02020603050405020304" pitchFamily="18" charset="0"/>
                <a:cs typeface="Times New Roman" panose="02020603050405020304" pitchFamily="18" charset="0"/>
              </a:rPr>
              <a:t>Faster Development: </a:t>
            </a:r>
            <a:r>
              <a:rPr lang="en-US" sz="2200" dirty="0">
                <a:latin typeface="Times New Roman" panose="02020603050405020304" pitchFamily="18" charset="0"/>
                <a:cs typeface="Times New Roman" panose="02020603050405020304" pitchFamily="18" charset="0"/>
              </a:rPr>
              <a:t>Functions were ready in a much shorter time compared to traditional methods.</a:t>
            </a:r>
          </a:p>
          <a:p>
            <a:r>
              <a:rPr lang="en-US" sz="2200" b="1" dirty="0">
                <a:latin typeface="Times New Roman" panose="02020603050405020304" pitchFamily="18" charset="0"/>
                <a:cs typeface="Times New Roman" panose="02020603050405020304" pitchFamily="18" charset="0"/>
              </a:rPr>
              <a:t>Reduced Errors:</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visual interface helped us avoid programming errors that might occur with manual coding.</a:t>
            </a:r>
          </a:p>
          <a:p>
            <a:r>
              <a:rPr lang="en-US" sz="2200" b="1" dirty="0">
                <a:latin typeface="Times New Roman" panose="02020603050405020304" pitchFamily="18" charset="0"/>
                <a:cs typeface="Times New Roman" panose="02020603050405020304" pitchFamily="18" charset="0"/>
              </a:rPr>
              <a:t>Cost Efficiency:</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Supabase</a:t>
            </a:r>
            <a:r>
              <a:rPr lang="en-US" sz="2200" dirty="0">
                <a:latin typeface="Times New Roman" panose="02020603050405020304" pitchFamily="18" charset="0"/>
                <a:cs typeface="Times New Roman" panose="02020603050405020304" pitchFamily="18" charset="0"/>
              </a:rPr>
              <a:t> provided these services either for free or at low costs, which was ideal for our project budget.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7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8DC1-5975-EC49-D612-81A0DA099021}"/>
              </a:ext>
            </a:extLst>
          </p:cNvPr>
          <p:cNvSpPr>
            <a:spLocks noGrp="1"/>
          </p:cNvSpPr>
          <p:nvPr>
            <p:ph type="title"/>
          </p:nvPr>
        </p:nvSpPr>
        <p:spPr/>
        <p:txBody>
          <a:bodyPr/>
          <a:lstStyle/>
          <a:p>
            <a:r>
              <a:rPr lang="en-US" dirty="0"/>
              <a:t>Mobile Application</a:t>
            </a:r>
          </a:p>
        </p:txBody>
      </p:sp>
      <p:sp>
        <p:nvSpPr>
          <p:cNvPr id="3" name="Content Placeholder 2">
            <a:extLst>
              <a:ext uri="{FF2B5EF4-FFF2-40B4-BE49-F238E27FC236}">
                <a16:creationId xmlns:a16="http://schemas.microsoft.com/office/drawing/2014/main" id="{4121FAFB-79C0-FE86-5698-7DD0F1E2761A}"/>
              </a:ext>
            </a:extLst>
          </p:cNvPr>
          <p:cNvSpPr>
            <a:spLocks noGrp="1"/>
          </p:cNvSpPr>
          <p:nvPr>
            <p:ph idx="1"/>
          </p:nvPr>
        </p:nvSpPr>
        <p:spPr/>
        <p:txBody>
          <a:bodyPr/>
          <a:lstStyle/>
          <a:p>
            <a:r>
              <a:rPr lang="en-US" dirty="0"/>
              <a:t>Outlines:</a:t>
            </a:r>
          </a:p>
          <a:p>
            <a:r>
              <a:rPr lang="en-US" dirty="0"/>
              <a:t>Technologies Used</a:t>
            </a:r>
          </a:p>
          <a:p>
            <a:r>
              <a:rPr lang="en-US" dirty="0"/>
              <a:t>Offline Availability</a:t>
            </a:r>
          </a:p>
          <a:p>
            <a:r>
              <a:rPr lang="en-US" dirty="0"/>
              <a:t>App User Flow</a:t>
            </a:r>
          </a:p>
          <a:p>
            <a:r>
              <a:rPr lang="en-US" dirty="0"/>
              <a:t>MVVM</a:t>
            </a:r>
          </a:p>
          <a:p>
            <a:endParaRPr lang="en-US" dirty="0"/>
          </a:p>
        </p:txBody>
      </p:sp>
    </p:spTree>
    <p:extLst>
      <p:ext uri="{BB962C8B-B14F-4D97-AF65-F5344CB8AC3E}">
        <p14:creationId xmlns:p14="http://schemas.microsoft.com/office/powerpoint/2010/main" val="68863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5D2D-CC1E-F856-DF9B-A36DF0A73C99}"/>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17E816C2-C644-20D8-31BF-37AF71873566}"/>
              </a:ext>
            </a:extLst>
          </p:cNvPr>
          <p:cNvSpPr>
            <a:spLocks noGrp="1"/>
          </p:cNvSpPr>
          <p:nvPr>
            <p:ph idx="1"/>
          </p:nvPr>
        </p:nvSpPr>
        <p:spPr/>
        <p:txBody>
          <a:bodyPr/>
          <a:lstStyle/>
          <a:p>
            <a:r>
              <a:rPr lang="en-US" dirty="0"/>
              <a:t>Flutter</a:t>
            </a:r>
          </a:p>
          <a:p>
            <a:r>
              <a:rPr lang="en-US" dirty="0" err="1"/>
              <a:t>Supabase</a:t>
            </a:r>
            <a:r>
              <a:rPr lang="en-US" dirty="0"/>
              <a:t> SDK</a:t>
            </a:r>
          </a:p>
          <a:p>
            <a:r>
              <a:rPr lang="en-US" dirty="0"/>
              <a:t>HTTP</a:t>
            </a:r>
          </a:p>
        </p:txBody>
      </p:sp>
      <p:pic>
        <p:nvPicPr>
          <p:cNvPr id="4098" name="Picture 2" descr="Flutter ios app icon - inrikologin">
            <a:extLst>
              <a:ext uri="{FF2B5EF4-FFF2-40B4-BE49-F238E27FC236}">
                <a16:creationId xmlns:a16="http://schemas.microsoft.com/office/drawing/2014/main" id="{DF504183-1261-26BE-8578-E7EEDD5B7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1442" y="2646680"/>
            <a:ext cx="2134870" cy="21348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tting started with Supabase - DEV Community">
            <a:extLst>
              <a:ext uri="{FF2B5EF4-FFF2-40B4-BE49-F238E27FC236}">
                <a16:creationId xmlns:a16="http://schemas.microsoft.com/office/drawing/2014/main" id="{ED8D8EEF-5C4A-393D-0945-1F2E956F3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455" y="688022"/>
            <a:ext cx="2230120" cy="22301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D0558FE-D2D2-FDE7-704E-D02D9E056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40" y="3578543"/>
            <a:ext cx="2598420" cy="259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607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Flutter 2020: The State of Cross-Platform | by Constantin Stan | The ...">
            <a:extLst>
              <a:ext uri="{FF2B5EF4-FFF2-40B4-BE49-F238E27FC236}">
                <a16:creationId xmlns:a16="http://schemas.microsoft.com/office/drawing/2014/main" id="{2988D59D-02E5-FE1C-EC4F-B640CB137B8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10146" r="-1" b="9586"/>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prove Flutter App Performance: Proven Optimization Strategies">
            <a:extLst>
              <a:ext uri="{FF2B5EF4-FFF2-40B4-BE49-F238E27FC236}">
                <a16:creationId xmlns:a16="http://schemas.microsoft.com/office/drawing/2014/main" id="{F9436833-99D4-29FE-C8DE-34DFB7AD9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623" r="-1" b="17221"/>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5131" name="Rectangle 513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CDE274-4B14-155A-970E-3FBE661639F6}"/>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Flutter</a:t>
            </a:r>
          </a:p>
        </p:txBody>
      </p:sp>
      <p:sp>
        <p:nvSpPr>
          <p:cNvPr id="3" name="Content Placeholder 2">
            <a:extLst>
              <a:ext uri="{FF2B5EF4-FFF2-40B4-BE49-F238E27FC236}">
                <a16:creationId xmlns:a16="http://schemas.microsoft.com/office/drawing/2014/main" id="{38D9FC04-A04B-D088-2B3E-A1791A49013B}"/>
              </a:ext>
            </a:extLst>
          </p:cNvPr>
          <p:cNvSpPr>
            <a:spLocks noGrp="1"/>
          </p:cNvSpPr>
          <p:nvPr>
            <p:ph idx="1"/>
          </p:nvPr>
        </p:nvSpPr>
        <p:spPr>
          <a:xfrm>
            <a:off x="838200" y="3902075"/>
            <a:ext cx="5395912" cy="1655762"/>
          </a:xfrm>
        </p:spPr>
        <p:txBody>
          <a:bodyPr vert="horz" lIns="91440" tIns="45720" rIns="91440" bIns="45720" rtlCol="0">
            <a:normAutofit/>
          </a:bodyPr>
          <a:lstStyle/>
          <a:p>
            <a:pPr marL="0" indent="0">
              <a:buNone/>
            </a:pPr>
            <a:r>
              <a:rPr lang="en-US" sz="2000" kern="1200" dirty="0">
                <a:solidFill>
                  <a:schemeClr val="bg1"/>
                </a:solidFill>
                <a:latin typeface="+mn-lt"/>
                <a:ea typeface="+mn-ea"/>
                <a:cs typeface="+mn-cs"/>
              </a:rPr>
              <a:t>Features:	 Cross Platform</a:t>
            </a:r>
          </a:p>
          <a:p>
            <a:pPr marL="0" indent="0">
              <a:buNone/>
            </a:pPr>
            <a:r>
              <a:rPr lang="en-US" sz="2000" dirty="0">
                <a:solidFill>
                  <a:schemeClr val="bg1"/>
                </a:solidFill>
              </a:rPr>
              <a:t>		</a:t>
            </a:r>
            <a:r>
              <a:rPr lang="en-US" sz="2000" kern="1200" dirty="0">
                <a:solidFill>
                  <a:schemeClr val="bg1"/>
                </a:solidFill>
                <a:latin typeface="+mn-lt"/>
                <a:ea typeface="+mn-ea"/>
                <a:cs typeface="+mn-cs"/>
              </a:rPr>
              <a:t>  Performance Optimization</a:t>
            </a:r>
          </a:p>
        </p:txBody>
      </p:sp>
      <p:cxnSp>
        <p:nvCxnSpPr>
          <p:cNvPr id="5133" name="Straight Connector 513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2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B333-8836-5CCD-5F2C-1FA933C2623C}"/>
              </a:ext>
            </a:extLst>
          </p:cNvPr>
          <p:cNvSpPr>
            <a:spLocks noGrp="1"/>
          </p:cNvSpPr>
          <p:nvPr>
            <p:ph type="title"/>
          </p:nvPr>
        </p:nvSpPr>
        <p:spPr/>
        <p:txBody>
          <a:bodyPr/>
          <a:lstStyle/>
          <a:p>
            <a:r>
              <a:rPr lang="en-US" dirty="0"/>
              <a:t>Offline Availability</a:t>
            </a:r>
          </a:p>
        </p:txBody>
      </p:sp>
      <p:sp>
        <p:nvSpPr>
          <p:cNvPr id="3" name="Content Placeholder 2">
            <a:extLst>
              <a:ext uri="{FF2B5EF4-FFF2-40B4-BE49-F238E27FC236}">
                <a16:creationId xmlns:a16="http://schemas.microsoft.com/office/drawing/2014/main" id="{D70CEF4E-A018-53BC-80A9-032C698A6BCC}"/>
              </a:ext>
            </a:extLst>
          </p:cNvPr>
          <p:cNvSpPr>
            <a:spLocks noGrp="1"/>
          </p:cNvSpPr>
          <p:nvPr>
            <p:ph idx="1"/>
          </p:nvPr>
        </p:nvSpPr>
        <p:spPr/>
        <p:txBody>
          <a:bodyPr/>
          <a:lstStyle/>
          <a:p>
            <a:r>
              <a:rPr lang="en-US" dirty="0"/>
              <a:t>Using HTTP Requests directly to </a:t>
            </a:r>
            <a:r>
              <a:rPr lang="en-US" dirty="0" err="1"/>
              <a:t>WiFi</a:t>
            </a:r>
            <a:r>
              <a:rPr lang="en-US" dirty="0"/>
              <a:t> Module</a:t>
            </a:r>
          </a:p>
        </p:txBody>
      </p:sp>
      <p:pic>
        <p:nvPicPr>
          <p:cNvPr id="7170" name="Picture 2" descr="Offline Icon #364693 - Free Icons Library">
            <a:extLst>
              <a:ext uri="{FF2B5EF4-FFF2-40B4-BE49-F238E27FC236}">
                <a16:creationId xmlns:a16="http://schemas.microsoft.com/office/drawing/2014/main" id="{54746955-26A4-F311-4307-5F608D0E9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180" y="304879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656AA23-5E6E-F9B4-AAF2-A343A8CAE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937" y="2670273"/>
            <a:ext cx="4096703" cy="3822602"/>
          </a:xfrm>
          <a:prstGeom prst="rect">
            <a:avLst/>
          </a:prstGeom>
        </p:spPr>
      </p:pic>
    </p:spTree>
    <p:extLst>
      <p:ext uri="{BB962C8B-B14F-4D97-AF65-F5344CB8AC3E}">
        <p14:creationId xmlns:p14="http://schemas.microsoft.com/office/powerpoint/2010/main" val="4170252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3E0D-AB59-1E78-0F70-7C48882602FE}"/>
              </a:ext>
            </a:extLst>
          </p:cNvPr>
          <p:cNvSpPr>
            <a:spLocks noGrp="1"/>
          </p:cNvSpPr>
          <p:nvPr>
            <p:ph type="title"/>
          </p:nvPr>
        </p:nvSpPr>
        <p:spPr>
          <a:xfrm>
            <a:off x="481013" y="3752849"/>
            <a:ext cx="3290887" cy="2452687"/>
          </a:xfrm>
        </p:spPr>
        <p:txBody>
          <a:bodyPr anchor="ctr">
            <a:normAutofit/>
          </a:bodyPr>
          <a:lstStyle/>
          <a:p>
            <a:r>
              <a:rPr lang="en-US" sz="3600"/>
              <a:t>Supabase SDK</a:t>
            </a:r>
          </a:p>
        </p:txBody>
      </p:sp>
      <p:pic>
        <p:nvPicPr>
          <p:cNvPr id="6148" name="Picture 4">
            <a:extLst>
              <a:ext uri="{FF2B5EF4-FFF2-40B4-BE49-F238E27FC236}">
                <a16:creationId xmlns:a16="http://schemas.microsoft.com/office/drawing/2014/main" id="{C257D2F5-B213-EDD2-5E51-D335CD787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171" b="19859"/>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E46FCDA-5AFF-6D3D-F45F-707F72C293B8}"/>
              </a:ext>
            </a:extLst>
          </p:cNvPr>
          <p:cNvSpPr>
            <a:spLocks noGrp="1"/>
          </p:cNvSpPr>
          <p:nvPr>
            <p:ph idx="1"/>
          </p:nvPr>
        </p:nvSpPr>
        <p:spPr>
          <a:xfrm>
            <a:off x="4223982" y="3752850"/>
            <a:ext cx="7485413" cy="2452687"/>
          </a:xfrm>
        </p:spPr>
        <p:txBody>
          <a:bodyPr anchor="ctr">
            <a:normAutofit/>
          </a:bodyPr>
          <a:lstStyle/>
          <a:p>
            <a:r>
              <a:rPr lang="en-US" sz="1800"/>
              <a:t>Connecting to Supabase Cloud to send and receive data for Home System</a:t>
            </a:r>
          </a:p>
        </p:txBody>
      </p:sp>
    </p:spTree>
    <p:extLst>
      <p:ext uri="{BB962C8B-B14F-4D97-AF65-F5344CB8AC3E}">
        <p14:creationId xmlns:p14="http://schemas.microsoft.com/office/powerpoint/2010/main" val="36845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5C1E-D472-AE20-C21E-EFFCCA397C66}"/>
              </a:ext>
            </a:extLst>
          </p:cNvPr>
          <p:cNvSpPr>
            <a:spLocks noGrp="1"/>
          </p:cNvSpPr>
          <p:nvPr>
            <p:ph type="title"/>
          </p:nvPr>
        </p:nvSpPr>
        <p:spPr/>
        <p:txBody>
          <a:bodyPr/>
          <a:lstStyle/>
          <a:p>
            <a:r>
              <a:rPr lang="en-US" dirty="0"/>
              <a:t>MVVM</a:t>
            </a:r>
          </a:p>
        </p:txBody>
      </p:sp>
      <p:pic>
        <p:nvPicPr>
          <p:cNvPr id="5" name="Content Placeholder 4">
            <a:extLst>
              <a:ext uri="{FF2B5EF4-FFF2-40B4-BE49-F238E27FC236}">
                <a16:creationId xmlns:a16="http://schemas.microsoft.com/office/drawing/2014/main" id="{C514361E-2D5D-A030-CC07-B22F61096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5384" y="492997"/>
            <a:ext cx="3020695" cy="5872005"/>
          </a:xfrm>
        </p:spPr>
      </p:pic>
    </p:spTree>
    <p:extLst>
      <p:ext uri="{BB962C8B-B14F-4D97-AF65-F5344CB8AC3E}">
        <p14:creationId xmlns:p14="http://schemas.microsoft.com/office/powerpoint/2010/main" val="3657076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52DFC-D082-3B81-CF9F-F34A037DB3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App User Flow</a:t>
            </a:r>
          </a:p>
        </p:txBody>
      </p:sp>
      <p:pic>
        <p:nvPicPr>
          <p:cNvPr id="5" name="Picture 4" descr="A diagram of a system&#10;&#10;Description automatically generated">
            <a:extLst>
              <a:ext uri="{FF2B5EF4-FFF2-40B4-BE49-F238E27FC236}">
                <a16:creationId xmlns:a16="http://schemas.microsoft.com/office/drawing/2014/main" id="{25A17369-EC56-9CE3-4A5B-0DFE9749A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605522"/>
            <a:ext cx="6780700" cy="3644626"/>
          </a:xfrm>
          <a:prstGeom prst="rect">
            <a:avLst/>
          </a:prstGeom>
        </p:spPr>
      </p:pic>
    </p:spTree>
    <p:extLst>
      <p:ext uri="{BB962C8B-B14F-4D97-AF65-F5344CB8AC3E}">
        <p14:creationId xmlns:p14="http://schemas.microsoft.com/office/powerpoint/2010/main" val="19527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46E9F5B5-3C26-3440-D2D5-0CCC24AF1E9E}"/>
              </a:ext>
            </a:extLst>
          </p:cNvPr>
          <p:cNvSpPr/>
          <p:nvPr/>
        </p:nvSpPr>
        <p:spPr>
          <a:xfrm>
            <a:off x="2641600" y="1600201"/>
            <a:ext cx="6238563" cy="4371684"/>
          </a:xfrm>
          <a:prstGeom prst="roundRect">
            <a:avLst/>
          </a:prstGeom>
          <a:blipFill>
            <a:blip r:embed="rId2"/>
            <a:stretch>
              <a:fillRect/>
            </a:stretch>
          </a:blipFill>
        </p:spPr>
        <p:txBody>
          <a:bodyPr/>
          <a:lstStyle/>
          <a:p>
            <a:endParaRPr lang="en-US" sz="2400"/>
          </a:p>
        </p:txBody>
      </p:sp>
      <p:sp>
        <p:nvSpPr>
          <p:cNvPr id="32" name="Title 1">
            <a:extLst>
              <a:ext uri="{FF2B5EF4-FFF2-40B4-BE49-F238E27FC236}">
                <a16:creationId xmlns:a16="http://schemas.microsoft.com/office/drawing/2014/main" id="{DE472E6F-94B9-D626-FD74-4131430167B4}"/>
              </a:ext>
            </a:extLst>
          </p:cNvPr>
          <p:cNvSpPr>
            <a:spLocks noGrp="1"/>
          </p:cNvSpPr>
          <p:nvPr>
            <p:ph type="title"/>
          </p:nvPr>
        </p:nvSpPr>
        <p:spPr>
          <a:xfrm>
            <a:off x="960000" y="381000"/>
            <a:ext cx="10272000" cy="763600"/>
          </a:xfrm>
        </p:spPr>
        <p:txBody>
          <a:bodyPr/>
          <a:lstStyle/>
          <a:p>
            <a:r>
              <a:rPr lang="en-US" dirty="0"/>
              <a:t>Proteus</a:t>
            </a:r>
          </a:p>
        </p:txBody>
      </p:sp>
    </p:spTree>
    <p:extLst>
      <p:ext uri="{BB962C8B-B14F-4D97-AF65-F5344CB8AC3E}">
        <p14:creationId xmlns:p14="http://schemas.microsoft.com/office/powerpoint/2010/main" val="323032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PCB Printing</a:t>
            </a:r>
            <a:endParaRPr lang="ar-EG"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2346" t="27798" r="20370" b="16602"/>
          <a:stretch/>
        </p:blipFill>
        <p:spPr>
          <a:xfrm rot="16200000">
            <a:off x="4070351" y="1111251"/>
            <a:ext cx="4051300" cy="502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519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DD2F7C1A-339F-6BB0-BE3A-F5E088D8EEA6}"/>
              </a:ext>
            </a:extLst>
          </p:cNvPr>
          <p:cNvSpPr/>
          <p:nvPr/>
        </p:nvSpPr>
        <p:spPr>
          <a:xfrm>
            <a:off x="1625600" y="2108200"/>
            <a:ext cx="5080000" cy="3556000"/>
          </a:xfrm>
          <a:prstGeom prst="roundRect">
            <a:avLst/>
          </a:prstGeom>
          <a:blipFill>
            <a:blip r:embed="rId2"/>
            <a:stretch>
              <a:fillRect/>
            </a:stretch>
          </a:blipFill>
        </p:spPr>
        <p:txBody>
          <a:bodyPr/>
          <a:lstStyle/>
          <a:p>
            <a:endParaRPr lang="en-US" sz="2400"/>
          </a:p>
        </p:txBody>
      </p:sp>
      <p:sp>
        <p:nvSpPr>
          <p:cNvPr id="10" name="Freeform 6">
            <a:extLst>
              <a:ext uri="{FF2B5EF4-FFF2-40B4-BE49-F238E27FC236}">
                <a16:creationId xmlns:a16="http://schemas.microsoft.com/office/drawing/2014/main" id="{2AD219A7-1D96-0BA1-2A40-9BB01C368C03}"/>
              </a:ext>
            </a:extLst>
          </p:cNvPr>
          <p:cNvSpPr/>
          <p:nvPr/>
        </p:nvSpPr>
        <p:spPr>
          <a:xfrm>
            <a:off x="5588000" y="3033956"/>
            <a:ext cx="4064000" cy="3352800"/>
          </a:xfrm>
          <a:prstGeom prst="roundRect">
            <a:avLst/>
          </a:prstGeom>
          <a:blipFill>
            <a:blip r:embed="rId3"/>
            <a:stretch>
              <a:fillRect t="-6702" b="-6702"/>
            </a:stretch>
          </a:blipFill>
        </p:spPr>
        <p:txBody>
          <a:bodyPr/>
          <a:lstStyle/>
          <a:p>
            <a:endParaRPr lang="en-US" sz="2400"/>
          </a:p>
        </p:txBody>
      </p:sp>
      <p:sp>
        <p:nvSpPr>
          <p:cNvPr id="4" name="Title 1"/>
          <p:cNvSpPr>
            <a:spLocks noGrp="1"/>
          </p:cNvSpPr>
          <p:nvPr>
            <p:ph type="title"/>
          </p:nvPr>
        </p:nvSpPr>
        <p:spPr>
          <a:xfrm>
            <a:off x="960000" y="593367"/>
            <a:ext cx="10272000" cy="763600"/>
          </a:xfrm>
        </p:spPr>
        <p:txBody>
          <a:bodyPr/>
          <a:lstStyle/>
          <a:p>
            <a:r>
              <a:rPr lang="en-US" dirty="0"/>
              <a:t>Circuit Implementation</a:t>
            </a:r>
            <a:endParaRPr lang="ar-EG" dirty="0"/>
          </a:p>
        </p:txBody>
      </p:sp>
    </p:spTree>
    <p:extLst>
      <p:ext uri="{BB962C8B-B14F-4D97-AF65-F5344CB8AC3E}">
        <p14:creationId xmlns:p14="http://schemas.microsoft.com/office/powerpoint/2010/main" val="4035697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result</a:t>
            </a:r>
            <a:br>
              <a:rPr lang="en-US" dirty="0"/>
            </a:br>
            <a:endParaRPr lang="ar-E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1" y="2066413"/>
            <a:ext cx="5178903"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2066413"/>
            <a:ext cx="5181600"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270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house with solar panels and cars on the street&#10;&#10;Description automatically generated">
            <a:extLst>
              <a:ext uri="{FF2B5EF4-FFF2-40B4-BE49-F238E27FC236}">
                <a16:creationId xmlns:a16="http://schemas.microsoft.com/office/drawing/2014/main" id="{419C0B44-E69C-5824-FD4D-5284B1D32A17}"/>
              </a:ext>
            </a:extLst>
          </p:cNvPr>
          <p:cNvPicPr>
            <a:picLocks noChangeAspect="1"/>
          </p:cNvPicPr>
          <p:nvPr/>
        </p:nvPicPr>
        <p:blipFill>
          <a:blip r:embed="rId2">
            <a:alphaModFix amt="35000"/>
          </a:blip>
          <a:srcRect t="1316"/>
          <a:stretch/>
        </p:blipFill>
        <p:spPr>
          <a:xfrm>
            <a:off x="20" y="10"/>
            <a:ext cx="12191980" cy="6857990"/>
          </a:xfrm>
          <a:prstGeom prst="rect">
            <a:avLst/>
          </a:prstGeom>
        </p:spPr>
      </p:pic>
      <p:sp>
        <p:nvSpPr>
          <p:cNvPr id="2" name="Title 1">
            <a:extLst>
              <a:ext uri="{FF2B5EF4-FFF2-40B4-BE49-F238E27FC236}">
                <a16:creationId xmlns:a16="http://schemas.microsoft.com/office/drawing/2014/main" id="{6268E35F-ED24-C770-189B-87C2523CF2CE}"/>
              </a:ext>
            </a:extLst>
          </p:cNvPr>
          <p:cNvSpPr>
            <a:spLocks noGrp="1"/>
          </p:cNvSpPr>
          <p:nvPr>
            <p:ph type="title"/>
          </p:nvPr>
        </p:nvSpPr>
        <p:spPr>
          <a:xfrm>
            <a:off x="838200" y="365125"/>
            <a:ext cx="10515600" cy="1325563"/>
          </a:xfrm>
        </p:spPr>
        <p:txBody>
          <a:bodyPr>
            <a:normAutofit/>
          </a:bodyPr>
          <a:lstStyle/>
          <a:p>
            <a:r>
              <a:rPr lang="en-US" dirty="0">
                <a:latin typeface="Times New Roman" panose="02020603050405020304" pitchFamily="18" charset="0"/>
                <a:cs typeface="Times New Roman" panose="02020603050405020304" pitchFamily="18" charset="0"/>
              </a:rPr>
              <a:t>Agenda</a:t>
            </a:r>
            <a:endParaRPr lang="en-US" dirty="0">
              <a:ln w="22225">
                <a:solidFill>
                  <a:srgbClr val="FFFFFF"/>
                </a:solidFill>
              </a:ln>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47C7BD-35B5-F7CE-057B-DE4CA5477E42}"/>
              </a:ext>
            </a:extLst>
          </p:cNvPr>
          <p:cNvSpPr>
            <a:spLocks noGrp="1"/>
          </p:cNvSpPr>
          <p:nvPr>
            <p:ph idx="1"/>
          </p:nvPr>
        </p:nvSpPr>
        <p:spPr>
          <a:xfrm>
            <a:off x="838200" y="1825624"/>
            <a:ext cx="10515600" cy="4788535"/>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1- </a:t>
            </a:r>
            <a:r>
              <a:rPr lang="en-US" kern="1200" dirty="0">
                <a:solidFill>
                  <a:srgbClr val="FFFFFF"/>
                </a:solidFill>
                <a:latin typeface="Times New Roman" panose="02020603050405020304" pitchFamily="18" charset="0"/>
                <a:cs typeface="Times New Roman" panose="02020603050405020304" pitchFamily="18" charset="0"/>
              </a:rPr>
              <a:t>Smart Door Access Control</a:t>
            </a:r>
          </a:p>
          <a:p>
            <a:r>
              <a:rPr lang="en-US" dirty="0">
                <a:solidFill>
                  <a:srgbClr val="FFFFFF"/>
                </a:solidFill>
                <a:latin typeface="Times New Roman" panose="02020603050405020304" pitchFamily="18" charset="0"/>
                <a:cs typeface="Times New Roman" panose="02020603050405020304" pitchFamily="18" charset="0"/>
              </a:rPr>
              <a:t>2- Rain Guard System</a:t>
            </a:r>
          </a:p>
          <a:p>
            <a:r>
              <a:rPr lang="en-US" dirty="0">
                <a:solidFill>
                  <a:srgbClr val="FFFFFF"/>
                </a:solidFill>
                <a:latin typeface="Times New Roman" panose="02020603050405020304" pitchFamily="18" charset="0"/>
                <a:cs typeface="Times New Roman" panose="02020603050405020304" pitchFamily="18" charset="0"/>
              </a:rPr>
              <a:t>3- Smart Gas Detection</a:t>
            </a:r>
          </a:p>
          <a:p>
            <a:r>
              <a:rPr lang="en-US" dirty="0">
                <a:solidFill>
                  <a:srgbClr val="FFFFFF"/>
                </a:solidFill>
                <a:latin typeface="Times New Roman" panose="02020603050405020304" pitchFamily="18" charset="0"/>
                <a:cs typeface="Times New Roman" panose="02020603050405020304" pitchFamily="18" charset="0"/>
              </a:rPr>
              <a:t>4- </a:t>
            </a:r>
            <a:r>
              <a:rPr lang="en-US" dirty="0" err="1">
                <a:solidFill>
                  <a:srgbClr val="FFFFFF"/>
                </a:solidFill>
                <a:latin typeface="Times New Roman" panose="02020603050405020304" pitchFamily="18" charset="0"/>
                <a:cs typeface="Times New Roman" panose="02020603050405020304" pitchFamily="18" charset="0"/>
              </a:rPr>
              <a:t>AutoCooling</a:t>
            </a:r>
            <a:r>
              <a:rPr lang="en-US" dirty="0">
                <a:solidFill>
                  <a:srgbClr val="FFFFFF"/>
                </a:solidFill>
                <a:latin typeface="Times New Roman" panose="02020603050405020304" pitchFamily="18" charset="0"/>
                <a:cs typeface="Times New Roman" panose="02020603050405020304" pitchFamily="18" charset="0"/>
              </a:rPr>
              <a:t> System</a:t>
            </a:r>
          </a:p>
          <a:p>
            <a:r>
              <a:rPr lang="en-US" dirty="0">
                <a:solidFill>
                  <a:srgbClr val="FFFFFF"/>
                </a:solidFill>
                <a:latin typeface="Times New Roman" panose="02020603050405020304" pitchFamily="18" charset="0"/>
                <a:cs typeface="Times New Roman" panose="02020603050405020304" pitchFamily="18" charset="0"/>
              </a:rPr>
              <a:t>5- </a:t>
            </a:r>
            <a:r>
              <a:rPr lang="en-US" dirty="0" err="1">
                <a:solidFill>
                  <a:srgbClr val="FFFFFF"/>
                </a:solidFill>
                <a:latin typeface="Times New Roman" panose="02020603050405020304" pitchFamily="18" charset="0"/>
                <a:cs typeface="Times New Roman" panose="02020603050405020304" pitchFamily="18" charset="0"/>
              </a:rPr>
              <a:t>SolarSmart</a:t>
            </a:r>
            <a:r>
              <a:rPr lang="en-US" dirty="0">
                <a:solidFill>
                  <a:srgbClr val="FFFFFF"/>
                </a:solidFill>
                <a:latin typeface="Times New Roman" panose="02020603050405020304" pitchFamily="18" charset="0"/>
                <a:cs typeface="Times New Roman" panose="02020603050405020304" pitchFamily="18" charset="0"/>
              </a:rPr>
              <a:t> Lighting</a:t>
            </a:r>
          </a:p>
          <a:p>
            <a:r>
              <a:rPr lang="en-US" dirty="0">
                <a:solidFill>
                  <a:srgbClr val="FFFFFF"/>
                </a:solidFill>
                <a:latin typeface="Times New Roman" panose="02020603050405020304" pitchFamily="18" charset="0"/>
                <a:cs typeface="Times New Roman" panose="02020603050405020304" pitchFamily="18" charset="0"/>
              </a:rPr>
              <a:t>6- Face recognition</a:t>
            </a:r>
          </a:p>
          <a:p>
            <a:r>
              <a:rPr lang="en-US" dirty="0">
                <a:solidFill>
                  <a:srgbClr val="FFFFFF"/>
                </a:solidFill>
                <a:latin typeface="Times New Roman" panose="02020603050405020304" pitchFamily="18" charset="0"/>
                <a:cs typeface="Times New Roman" panose="02020603050405020304" pitchFamily="18" charset="0"/>
              </a:rPr>
              <a:t>7- Car detection </a:t>
            </a:r>
          </a:p>
          <a:p>
            <a:r>
              <a:rPr lang="en-US" dirty="0">
                <a:solidFill>
                  <a:srgbClr val="FFFFFF"/>
                </a:solidFill>
                <a:latin typeface="Times New Roman" panose="02020603050405020304" pitchFamily="18" charset="0"/>
                <a:cs typeface="Times New Roman" panose="02020603050405020304" pitchFamily="18" charset="0"/>
              </a:rPr>
              <a:t>8- Car counter</a:t>
            </a:r>
          </a:p>
          <a:p>
            <a:endParaRPr lang="en-US" dirty="0">
              <a:solidFill>
                <a:srgbClr val="FFFFFF"/>
              </a:solidFill>
              <a:latin typeface="Times New Roman" panose="02020603050405020304" pitchFamily="18" charset="0"/>
              <a:cs typeface="Times New Roman" panose="02020603050405020304" pitchFamily="18" charset="0"/>
            </a:endParaRPr>
          </a:p>
        </p:txBody>
      </p:sp>
      <p:sp>
        <p:nvSpPr>
          <p:cNvPr id="4" name="AutoShape 2" descr="A futuristic and vibrant illustration of a smart city showcasing advanced embedded system features. The scene includes a modern house with a smart door access control system, a window labeled 'Rain Guard System' with rain outside, and a fan and buzzer labeled 'Smart Gas Detection.' Nearby, a solar-powered streetlight is illuminated, labeled 'SolarSmart Lighting,' powered by solar panels and lithium batteries. The house also features 'AutoCooling System,' indicated by a fan near a heat sensor. In the background, a garage with a smart garage system and a face recognition panel at the door. The cityscape has a clean, eco-friendly, and tech-savvy vibe. Include subtle glowing effects for the features and a harmonious color palette with blues, greens, and warm highlights.">
            <a:extLst>
              <a:ext uri="{FF2B5EF4-FFF2-40B4-BE49-F238E27FC236}">
                <a16:creationId xmlns:a16="http://schemas.microsoft.com/office/drawing/2014/main" id="{8B834AE3-F61C-9257-5272-4D1AF93BD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69930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5415</TotalTime>
  <Words>1116</Words>
  <Application>Microsoft Office PowerPoint</Application>
  <PresentationFormat>Widescreen</PresentationFormat>
  <Paragraphs>180</Paragraphs>
  <Slides>49</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Meiryo</vt:lpstr>
      <vt:lpstr>Aileron Heavy</vt:lpstr>
      <vt:lpstr>Aptos</vt:lpstr>
      <vt:lpstr>Aptos Display</vt:lpstr>
      <vt:lpstr>Arial</vt:lpstr>
      <vt:lpstr>Cambria Math</vt:lpstr>
      <vt:lpstr>Inter</vt:lpstr>
      <vt:lpstr>Times New Roman</vt:lpstr>
      <vt:lpstr>Office Theme</vt:lpstr>
      <vt:lpstr>Graduation Project  “Smart City Automation System”</vt:lpstr>
      <vt:lpstr>PowerPoint Presentation</vt:lpstr>
      <vt:lpstr>PowerPoint Presentation</vt:lpstr>
      <vt:lpstr>PCB</vt:lpstr>
      <vt:lpstr>Proteus</vt:lpstr>
      <vt:lpstr>PCB Printing</vt:lpstr>
      <vt:lpstr>Circuit Implementation</vt:lpstr>
      <vt:lpstr>Final result </vt:lpstr>
      <vt:lpstr>Agenda</vt:lpstr>
      <vt:lpstr>Overview of Key Topics</vt:lpstr>
      <vt:lpstr>AVR® Microcontroller ATmega32 </vt:lpstr>
      <vt:lpstr>"Layered Design for Embedded Applications" </vt:lpstr>
      <vt:lpstr>Smart Door Access Control</vt:lpstr>
      <vt:lpstr>PowerPoint Presentation</vt:lpstr>
      <vt:lpstr>UART Communication Protocol </vt:lpstr>
      <vt:lpstr>Rain Guard System</vt:lpstr>
      <vt:lpstr>Smart Gas Detection</vt:lpstr>
      <vt:lpstr>Temperature sensing with fan control.</vt:lpstr>
      <vt:lpstr>Temperature sensing with fan control.</vt:lpstr>
      <vt:lpstr>Temperature sensing with fan control.</vt:lpstr>
      <vt:lpstr>Dark activated system with solar charging system</vt:lpstr>
      <vt:lpstr>Dark activated system with solar charging system</vt:lpstr>
      <vt:lpstr>Dark activated system with solar charging system</vt:lpstr>
      <vt:lpstr>ATMEGA328P DC POWER PROBLEM</vt:lpstr>
      <vt:lpstr>     FOR SMART HOMES</vt:lpstr>
      <vt:lpstr>PowerPoint Presentation</vt:lpstr>
      <vt:lpstr> </vt:lpstr>
      <vt:lpstr>Requirements</vt:lpstr>
      <vt:lpstr>PARKING</vt:lpstr>
      <vt:lpstr>PARKING</vt:lpstr>
      <vt:lpstr>PowerPoint Presentation</vt:lpstr>
      <vt:lpstr>PowerPoint Presentation</vt:lpstr>
      <vt:lpstr>PowerPoint Presentation</vt:lpstr>
      <vt:lpstr>PowerPoint Presentation</vt:lpstr>
      <vt:lpstr>What is the Cloud?</vt:lpstr>
      <vt:lpstr>Cloud Type Used in Our Project </vt:lpstr>
      <vt:lpstr>How Did the Cloud Help in Our Project? </vt:lpstr>
      <vt:lpstr>Supabase Cloud Functions with No Code Visually</vt:lpstr>
      <vt:lpstr>How Did We Use Cloud Functions in Our Project?  we utilized Cloud Functions to achieve two main functionalities: </vt:lpstr>
      <vt:lpstr>2. Face detection system  </vt:lpstr>
      <vt:lpstr>Steps to Build Functions Using Supabase</vt:lpstr>
      <vt:lpstr>Benefits We Gained from Cloud Functions</vt:lpstr>
      <vt:lpstr>Mobile Application</vt:lpstr>
      <vt:lpstr>Technologies Used</vt:lpstr>
      <vt:lpstr>Flutter</vt:lpstr>
      <vt:lpstr>Offline Availability</vt:lpstr>
      <vt:lpstr>Supabase SDK</vt:lpstr>
      <vt:lpstr>MVVM</vt:lpstr>
      <vt:lpstr>App User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Hegazy</dc:creator>
  <cp:lastModifiedBy>Ahmed Hegazy</cp:lastModifiedBy>
  <cp:revision>10</cp:revision>
  <dcterms:created xsi:type="dcterms:W3CDTF">2025-01-11T06:31:09Z</dcterms:created>
  <dcterms:modified xsi:type="dcterms:W3CDTF">2025-01-24T21:42:46Z</dcterms:modified>
</cp:coreProperties>
</file>